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96" r:id="rId3"/>
    <p:sldId id="287" r:id="rId4"/>
    <p:sldId id="288" r:id="rId5"/>
    <p:sldId id="289" r:id="rId6"/>
    <p:sldId id="290" r:id="rId7"/>
    <p:sldId id="291" r:id="rId8"/>
    <p:sldId id="292" r:id="rId9"/>
    <p:sldId id="257" r:id="rId10"/>
    <p:sldId id="258" r:id="rId11"/>
    <p:sldId id="261" r:id="rId12"/>
    <p:sldId id="262" r:id="rId13"/>
    <p:sldId id="263" r:id="rId14"/>
    <p:sldId id="260" r:id="rId15"/>
    <p:sldId id="281" r:id="rId16"/>
    <p:sldId id="283" r:id="rId17"/>
    <p:sldId id="295" r:id="rId18"/>
    <p:sldId id="294" r:id="rId19"/>
    <p:sldId id="282" r:id="rId20"/>
    <p:sldId id="284" r:id="rId21"/>
    <p:sldId id="285" r:id="rId22"/>
    <p:sldId id="271" r:id="rId23"/>
    <p:sldId id="286" r:id="rId24"/>
    <p:sldId id="293" r:id="rId25"/>
    <p:sldId id="259" r:id="rId26"/>
    <p:sldId id="267" r:id="rId27"/>
    <p:sldId id="264" r:id="rId28"/>
    <p:sldId id="268" r:id="rId29"/>
    <p:sldId id="280" r:id="rId30"/>
    <p:sldId id="269" r:id="rId31"/>
    <p:sldId id="270" r:id="rId32"/>
    <p:sldId id="279" r:id="rId33"/>
    <p:sldId id="272" r:id="rId34"/>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E4DF21"/>
    <a:srgbClr val="CCBD00"/>
    <a:srgbClr val="FFE315"/>
    <a:srgbClr val="F4EF11"/>
    <a:srgbClr val="C7FB09"/>
    <a:srgbClr val="FFFF09"/>
    <a:srgbClr val="DCDC1E"/>
    <a:srgbClr val="CC3399"/>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567" autoAdjust="0"/>
    <p:restoredTop sz="94133" autoAdjust="0"/>
  </p:normalViewPr>
  <p:slideViewPr>
    <p:cSldViewPr>
      <p:cViewPr varScale="1">
        <p:scale>
          <a:sx n="70" d="100"/>
          <a:sy n="70" d="100"/>
        </p:scale>
        <p:origin x="-52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0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3B6089E-DBEE-4438-9F48-73E8DE375633}" type="datetimeFigureOut">
              <a:rPr lang="fa-IR" smtClean="0"/>
              <a:pPr/>
              <a:t>1440/10/09</a:t>
            </a:fld>
            <a:endParaRPr lang="fa-IR"/>
          </a:p>
        </p:txBody>
      </p:sp>
      <p:sp>
        <p:nvSpPr>
          <p:cNvPr id="17" name="Footer Placeholder 16"/>
          <p:cNvSpPr>
            <a:spLocks noGrp="1"/>
          </p:cNvSpPr>
          <p:nvPr>
            <p:ph type="ftr" sz="quarter" idx="11"/>
          </p:nvPr>
        </p:nvSpPr>
        <p:spPr/>
        <p:txBody>
          <a:bodyPr/>
          <a:lstStyle/>
          <a:p>
            <a:endParaRPr lang="fa-I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84075B1-6B41-4826-8EC3-5D033DBAC860}" type="slidenum">
              <a:rPr lang="fa-IR" smtClean="0"/>
              <a:pPr/>
              <a:t>‹#›</a:t>
            </a:fld>
            <a:endParaRPr lang="fa-I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B6089E-DBEE-4438-9F48-73E8DE375633}" type="datetimeFigureOut">
              <a:rPr lang="fa-IR" smtClean="0"/>
              <a:pPr/>
              <a:t>1440/10/09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84075B1-6B41-4826-8EC3-5D033DBAC860}"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B6089E-DBEE-4438-9F48-73E8DE375633}" type="datetimeFigureOut">
              <a:rPr lang="fa-IR" smtClean="0"/>
              <a:pPr/>
              <a:t>1440/10/09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84075B1-6B41-4826-8EC3-5D033DBAC860}"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3B6089E-DBEE-4438-9F48-73E8DE375633}" type="datetimeFigureOut">
              <a:rPr lang="fa-IR" smtClean="0"/>
              <a:pPr/>
              <a:t>1440/10/09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84075B1-6B41-4826-8EC3-5D033DBAC860}" type="slidenum">
              <a:rPr lang="fa-IR" smtClean="0"/>
              <a:pPr/>
              <a:t>‹#›</a:t>
            </a:fld>
            <a:endParaRPr lang="fa-IR"/>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3B6089E-DBEE-4438-9F48-73E8DE375633}" type="datetimeFigureOut">
              <a:rPr lang="fa-IR" smtClean="0"/>
              <a:pPr/>
              <a:t>1440/10/09</a:t>
            </a:fld>
            <a:endParaRPr lang="fa-IR"/>
          </a:p>
        </p:txBody>
      </p:sp>
      <p:sp>
        <p:nvSpPr>
          <p:cNvPr id="5" name="Footer Placeholder 4"/>
          <p:cNvSpPr>
            <a:spLocks noGrp="1"/>
          </p:cNvSpPr>
          <p:nvPr>
            <p:ph type="ftr" sz="quarter" idx="11"/>
          </p:nvPr>
        </p:nvSpPr>
        <p:spPr>
          <a:xfrm>
            <a:off x="800100" y="6172200"/>
            <a:ext cx="4000500" cy="457200"/>
          </a:xfrm>
        </p:spPr>
        <p:txBody>
          <a:bodyPr/>
          <a:lstStyle/>
          <a:p>
            <a:endParaRPr lang="fa-I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584075B1-6B41-4826-8EC3-5D033DBAC860}"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3B6089E-DBEE-4438-9F48-73E8DE375633}" type="datetimeFigureOut">
              <a:rPr lang="fa-IR" smtClean="0"/>
              <a:pPr/>
              <a:t>1440/10/09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84075B1-6B41-4826-8EC3-5D033DBAC860}" type="slidenum">
              <a:rPr lang="fa-IR" smtClean="0"/>
              <a:pPr/>
              <a:t>‹#›</a:t>
            </a:fld>
            <a:endParaRPr lang="fa-IR"/>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3B6089E-DBEE-4438-9F48-73E8DE375633}" type="datetimeFigureOut">
              <a:rPr lang="fa-IR" smtClean="0"/>
              <a:pPr/>
              <a:t>1440/10/09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584075B1-6B41-4826-8EC3-5D033DBAC860}" type="slidenum">
              <a:rPr lang="fa-IR" smtClean="0"/>
              <a:pPr/>
              <a:t>‹#›</a:t>
            </a:fld>
            <a:endParaRPr lang="fa-IR"/>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3B6089E-DBEE-4438-9F48-73E8DE375633}" type="datetimeFigureOut">
              <a:rPr lang="fa-IR" smtClean="0"/>
              <a:pPr/>
              <a:t>1440/10/09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584075B1-6B41-4826-8EC3-5D033DBAC860}"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B6089E-DBEE-4438-9F48-73E8DE375633}" type="datetimeFigureOut">
              <a:rPr lang="fa-IR" smtClean="0"/>
              <a:pPr/>
              <a:t>1440/10/09</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584075B1-6B41-4826-8EC3-5D033DBAC860}"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3B6089E-DBEE-4438-9F48-73E8DE375633}" type="datetimeFigureOut">
              <a:rPr lang="fa-IR" smtClean="0"/>
              <a:pPr/>
              <a:t>1440/10/09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84075B1-6B41-4826-8EC3-5D033DBAC860}" type="slidenum">
              <a:rPr lang="fa-IR" smtClean="0"/>
              <a:pPr/>
              <a:t>‹#›</a:t>
            </a:fld>
            <a:endParaRPr lang="fa-IR"/>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3B6089E-DBEE-4438-9F48-73E8DE375633}" type="datetimeFigureOut">
              <a:rPr lang="fa-IR" smtClean="0"/>
              <a:pPr/>
              <a:t>1440/10/09</a:t>
            </a:fld>
            <a:endParaRPr lang="fa-IR"/>
          </a:p>
        </p:txBody>
      </p:sp>
      <p:sp>
        <p:nvSpPr>
          <p:cNvPr id="6" name="Footer Placeholder 5"/>
          <p:cNvSpPr>
            <a:spLocks noGrp="1"/>
          </p:cNvSpPr>
          <p:nvPr>
            <p:ph type="ftr" sz="quarter" idx="11"/>
          </p:nvPr>
        </p:nvSpPr>
        <p:spPr>
          <a:xfrm>
            <a:off x="914400" y="6172200"/>
            <a:ext cx="3886200" cy="457200"/>
          </a:xfrm>
        </p:spPr>
        <p:txBody>
          <a:bodyPr/>
          <a:lstStyle/>
          <a:p>
            <a:endParaRPr lang="fa-IR"/>
          </a:p>
        </p:txBody>
      </p:sp>
      <p:sp>
        <p:nvSpPr>
          <p:cNvPr id="7" name="Slide Number Placeholder 6"/>
          <p:cNvSpPr>
            <a:spLocks noGrp="1"/>
          </p:cNvSpPr>
          <p:nvPr>
            <p:ph type="sldNum" sz="quarter" idx="12"/>
          </p:nvPr>
        </p:nvSpPr>
        <p:spPr>
          <a:xfrm>
            <a:off x="146304" y="6208776"/>
            <a:ext cx="457200" cy="457200"/>
          </a:xfrm>
        </p:spPr>
        <p:txBody>
          <a:bodyPr/>
          <a:lstStyle/>
          <a:p>
            <a:fld id="{584075B1-6B41-4826-8EC3-5D033DBAC860}" type="slidenum">
              <a:rPr lang="fa-IR" smtClean="0"/>
              <a:pPr/>
              <a:t>‹#›</a:t>
            </a:fld>
            <a:endParaRPr lang="fa-I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E3B6089E-DBEE-4438-9F48-73E8DE375633}" type="datetimeFigureOut">
              <a:rPr lang="fa-IR" smtClean="0"/>
              <a:pPr/>
              <a:t>1440/10/09</a:t>
            </a:fld>
            <a:endParaRPr lang="fa-I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a-I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84075B1-6B41-4826-8EC3-5D033DBAC860}"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2.xml"/><Relationship Id="rId5" Type="http://schemas.openxmlformats.org/officeDocument/2006/relationships/image" Target="../media/image22.gif"/><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gif"/><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fa-IR" dirty="0" smtClean="0"/>
              <a:t>پارسا کیت</a:t>
            </a:r>
            <a:endParaRPr lang="fa-IR" dirty="0" smtClean="0"/>
          </a:p>
        </p:txBody>
      </p:sp>
      <p:sp>
        <p:nvSpPr>
          <p:cNvPr id="2" name="Title 1"/>
          <p:cNvSpPr>
            <a:spLocks noGrp="1"/>
          </p:cNvSpPr>
          <p:nvPr>
            <p:ph type="ctrTitle"/>
          </p:nvPr>
        </p:nvSpPr>
        <p:spPr/>
        <p:txBody>
          <a:bodyPr/>
          <a:lstStyle/>
          <a:p>
            <a:r>
              <a:rPr lang="fa-IR" dirty="0" smtClean="0"/>
              <a:t>آشنایی با قطعات الکترونیکی</a:t>
            </a:r>
            <a:endParaRPr lang="fa-IR" dirty="0"/>
          </a:p>
        </p:txBody>
      </p:sp>
      <p:sp>
        <p:nvSpPr>
          <p:cNvPr id="4" name="Subtitle 2"/>
          <p:cNvSpPr txBox="1">
            <a:spLocks/>
          </p:cNvSpPr>
          <p:nvPr/>
        </p:nvSpPr>
        <p:spPr>
          <a:xfrm>
            <a:off x="1285852" y="471478"/>
            <a:ext cx="6400800" cy="1600200"/>
          </a:xfrm>
          <a:prstGeom prst="rect">
            <a:avLst/>
          </a:prstGeom>
        </p:spPr>
        <p:txBody>
          <a:bodyPr>
            <a:normAutofit/>
          </a:bodyPr>
          <a:lstStyle/>
          <a:p>
            <a:pPr marL="0" marR="0" lvl="0" indent="0" algn="ctr" defTabSz="914400" rtl="1" eaLnBrk="1" fontAlgn="auto" latinLnBrk="0" hangingPunct="1">
              <a:lnSpc>
                <a:spcPct val="100000"/>
              </a:lnSpc>
              <a:spcBef>
                <a:spcPts val="580"/>
              </a:spcBef>
              <a:spcAft>
                <a:spcPts val="0"/>
              </a:spcAft>
              <a:buClr>
                <a:schemeClr val="accent1"/>
              </a:buClr>
              <a:buSzPct val="85000"/>
              <a:buFont typeface="Wingdings 2"/>
              <a:buNone/>
              <a:tabLst/>
              <a:defRPr/>
            </a:pPr>
            <a:r>
              <a:rPr kumimoji="0" lang="fa-IR" sz="2600" b="0" i="0" u="none" strike="noStrike" kern="1200" cap="none" spc="0" normalizeH="0" baseline="0" noProof="0" dirty="0" smtClean="0">
                <a:ln>
                  <a:noFill/>
                </a:ln>
                <a:solidFill>
                  <a:schemeClr val="tx2"/>
                </a:solidFill>
                <a:effectLst/>
                <a:uLnTx/>
                <a:uFillTx/>
                <a:latin typeface="+mn-lt"/>
                <a:ea typeface="+mn-ea"/>
                <a:cs typeface="+mn-cs"/>
              </a:rPr>
              <a:t>به</a:t>
            </a:r>
            <a:r>
              <a:rPr kumimoji="0" lang="fa-IR" sz="2600" b="0" i="0" u="none" strike="noStrike" kern="1200" cap="none" spc="0" normalizeH="0" noProof="0" dirty="0" smtClean="0">
                <a:ln>
                  <a:noFill/>
                </a:ln>
                <a:solidFill>
                  <a:schemeClr val="tx2"/>
                </a:solidFill>
                <a:effectLst/>
                <a:uLnTx/>
                <a:uFillTx/>
                <a:latin typeface="+mn-lt"/>
                <a:ea typeface="+mn-ea"/>
                <a:cs typeface="+mn-cs"/>
              </a:rPr>
              <a:t> نام خدا</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مفهوم هر رنگ برای خواندن مقدار مقاومت</a:t>
            </a:r>
            <a:endParaRPr lang="fa-IR" dirty="0"/>
          </a:p>
        </p:txBody>
      </p:sp>
      <p:sp>
        <p:nvSpPr>
          <p:cNvPr id="3" name="Content Placeholder 2"/>
          <p:cNvSpPr>
            <a:spLocks noGrp="1"/>
          </p:cNvSpPr>
          <p:nvPr>
            <p:ph sz="quarter" idx="1"/>
          </p:nvPr>
        </p:nvSpPr>
        <p:spPr>
          <a:xfrm>
            <a:off x="914400" y="1447800"/>
            <a:ext cx="7772400" cy="5410200"/>
          </a:xfrm>
        </p:spPr>
        <p:txBody>
          <a:bodyPr>
            <a:normAutofit/>
          </a:bodyPr>
          <a:lstStyle/>
          <a:p>
            <a:r>
              <a:rPr lang="fa-IR" dirty="0" smtClean="0"/>
              <a:t>رنگ‌های رنگین کمان: قنز سناب !</a:t>
            </a:r>
          </a:p>
          <a:p>
            <a:endParaRPr lang="fa-IR" dirty="0" smtClean="0"/>
          </a:p>
          <a:p>
            <a:endParaRPr lang="fa-IR" dirty="0" smtClean="0"/>
          </a:p>
          <a:p>
            <a:endParaRPr lang="fa-IR" dirty="0" smtClean="0"/>
          </a:p>
          <a:p>
            <a:endParaRPr lang="fa-IR" dirty="0" smtClean="0"/>
          </a:p>
          <a:p>
            <a:endParaRPr lang="fa-IR" dirty="0" smtClean="0"/>
          </a:p>
          <a:p>
            <a:pPr>
              <a:buNone/>
            </a:pPr>
            <a:r>
              <a:rPr lang="fa-IR" dirty="0" smtClean="0"/>
              <a:t>		    طلایی: تلرانس 5%		نقره ای: تلرانس 10%</a:t>
            </a:r>
          </a:p>
          <a:p>
            <a:pPr>
              <a:buNone/>
            </a:pPr>
            <a:endParaRPr lang="fa-IR" dirty="0" smtClean="0"/>
          </a:p>
          <a:p>
            <a:r>
              <a:rPr lang="fa-IR" dirty="0" smtClean="0"/>
              <a:t>رنگ ”نیلی“ که در رنگین کمان وجود دارد، در کدگذاری به کار نمی رود!</a:t>
            </a:r>
          </a:p>
          <a:p>
            <a:r>
              <a:rPr lang="fa-IR" dirty="0" smtClean="0"/>
              <a:t>تلرانس به معنای: رواداری، تحمل و بردباری است. و در الکترونیک بیانگر خطا است.</a:t>
            </a:r>
          </a:p>
        </p:txBody>
      </p:sp>
      <p:grpSp>
        <p:nvGrpSpPr>
          <p:cNvPr id="27" name="Group 26"/>
          <p:cNvGrpSpPr/>
          <p:nvPr/>
        </p:nvGrpSpPr>
        <p:grpSpPr>
          <a:xfrm>
            <a:off x="1071538" y="2000240"/>
            <a:ext cx="6858048" cy="1841011"/>
            <a:chOff x="1071538" y="2000240"/>
            <a:chExt cx="6858048" cy="1841011"/>
          </a:xfrm>
        </p:grpSpPr>
        <p:sp>
          <p:nvSpPr>
            <p:cNvPr id="22" name="TextBox 21"/>
            <p:cNvSpPr txBox="1"/>
            <p:nvPr/>
          </p:nvSpPr>
          <p:spPr>
            <a:xfrm>
              <a:off x="1071538" y="3071810"/>
              <a:ext cx="6858048" cy="769441"/>
            </a:xfrm>
            <a:prstGeom prst="rect">
              <a:avLst/>
            </a:prstGeom>
            <a:noFill/>
          </p:spPr>
          <p:txBody>
            <a:bodyPr wrap="square" rtlCol="1">
              <a:spAutoFit/>
            </a:bodyPr>
            <a:lstStyle/>
            <a:p>
              <a:r>
                <a:rPr lang="fa-IR" sz="4400" dirty="0" smtClean="0"/>
                <a:t>0  1   2   3   4  5   6   7   8   9</a:t>
              </a:r>
              <a:endParaRPr lang="fa-IR" sz="4400" dirty="0"/>
            </a:p>
          </p:txBody>
        </p:sp>
        <p:grpSp>
          <p:nvGrpSpPr>
            <p:cNvPr id="26" name="Group 25"/>
            <p:cNvGrpSpPr/>
            <p:nvPr/>
          </p:nvGrpSpPr>
          <p:grpSpPr>
            <a:xfrm>
              <a:off x="1785918" y="2000240"/>
              <a:ext cx="5930942" cy="1143008"/>
              <a:chOff x="1785918" y="2000240"/>
              <a:chExt cx="5930942" cy="1143008"/>
            </a:xfrm>
          </p:grpSpPr>
          <p:cxnSp>
            <p:nvCxnSpPr>
              <p:cNvPr id="8" name="Straight Connector 7"/>
              <p:cNvCxnSpPr/>
              <p:nvPr/>
            </p:nvCxnSpPr>
            <p:spPr>
              <a:xfrm rot="5400000">
                <a:off x="4142578" y="2570950"/>
                <a:ext cx="857256" cy="1588"/>
              </a:xfrm>
              <a:prstGeom prst="line">
                <a:avLst/>
              </a:prstGeom>
              <a:ln w="381000">
                <a:solidFill>
                  <a:srgbClr val="33CC3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6714346" y="2570950"/>
                <a:ext cx="857256" cy="1588"/>
              </a:xfrm>
              <a:prstGeom prst="line">
                <a:avLst/>
              </a:prstGeom>
              <a:ln w="381000">
                <a:solidFill>
                  <a:srgbClr val="9933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499635" y="2570950"/>
                <a:ext cx="857256" cy="1588"/>
              </a:xfrm>
              <a:prstGeom prst="line">
                <a:avLst/>
              </a:prstGeom>
              <a:ln w="3810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6072992" y="2570950"/>
                <a:ext cx="857256" cy="1588"/>
              </a:xfrm>
              <a:prstGeom prst="line">
                <a:avLst/>
              </a:prstGeom>
              <a:ln w="381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7287438" y="2570950"/>
                <a:ext cx="857256" cy="1588"/>
              </a:xfrm>
              <a:prstGeom prst="line">
                <a:avLst/>
              </a:prstGeom>
              <a:ln w="381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4785520" y="2570950"/>
                <a:ext cx="857256" cy="1588"/>
              </a:xfrm>
              <a:prstGeom prst="line">
                <a:avLst/>
              </a:prstGeom>
              <a:ln w="381000">
                <a:solidFill>
                  <a:srgbClr val="F4EF1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5428462" y="2570950"/>
                <a:ext cx="857256" cy="1588"/>
              </a:xfrm>
              <a:prstGeom prst="line">
                <a:avLst/>
              </a:prstGeom>
              <a:ln w="3810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856694" y="2570950"/>
                <a:ext cx="857256" cy="1588"/>
              </a:xfrm>
              <a:prstGeom prst="line">
                <a:avLst/>
              </a:prstGeom>
              <a:ln w="381000">
                <a:solidFill>
                  <a:srgbClr val="CC339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2213752" y="2570950"/>
                <a:ext cx="857256" cy="1588"/>
              </a:xfrm>
              <a:prstGeom prst="line">
                <a:avLst/>
              </a:prstGeom>
              <a:ln w="3810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785918" y="2143116"/>
                <a:ext cx="357190" cy="8572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Rounded Rectangle 22"/>
              <p:cNvSpPr/>
              <p:nvPr/>
            </p:nvSpPr>
            <p:spPr>
              <a:xfrm>
                <a:off x="2950192" y="2000240"/>
                <a:ext cx="3857652" cy="1143008"/>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grpSp>
      <p:sp>
        <p:nvSpPr>
          <p:cNvPr id="28" name="Rectangle 27"/>
          <p:cNvSpPr/>
          <p:nvPr/>
        </p:nvSpPr>
        <p:spPr>
          <a:xfrm>
            <a:off x="7572396" y="4000504"/>
            <a:ext cx="357190" cy="857256"/>
          </a:xfrm>
          <a:prstGeom prst="rect">
            <a:avLst/>
          </a:prstGeom>
          <a:solidFill>
            <a:srgbClr val="E4DF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9" name="Rectangle 28"/>
          <p:cNvSpPr/>
          <p:nvPr/>
        </p:nvSpPr>
        <p:spPr>
          <a:xfrm>
            <a:off x="4357686" y="4071942"/>
            <a:ext cx="357190" cy="857256"/>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1000"/>
                                        <p:tgtEl>
                                          <p:spTgt spid="3">
                                            <p:txEl>
                                              <p:pRg st="8" end="8"/>
                                            </p:txEl>
                                          </p:spTgt>
                                        </p:tgtEl>
                                      </p:cBhvr>
                                    </p:animEffect>
                                    <p:anim calcmode="lin" valueType="num">
                                      <p:cBhvr>
                                        <p:cTn id="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1000"/>
                                        <p:tgtEl>
                                          <p:spTgt spid="3">
                                            <p:txEl>
                                              <p:pRg st="6" end="6"/>
                                            </p:txEl>
                                          </p:spTgt>
                                        </p:tgtEl>
                                      </p:cBhvr>
                                    </p:animEffect>
                                    <p:anim calcmode="lin" valueType="num">
                                      <p:cBhvr>
                                        <p:cTn id="1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900" decel="100000" fill="hold"/>
                                        <p:tgtEl>
                                          <p:spTgt spid="28"/>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900" decel="100000" fill="hold"/>
                                        <p:tgtEl>
                                          <p:spTgt spid="29"/>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3">
                                            <p:txEl>
                                              <p:pRg st="9" end="9"/>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images.jpg"/>
          <p:cNvPicPr>
            <a:picLocks noChangeAspect="1"/>
          </p:cNvPicPr>
          <p:nvPr/>
        </p:nvPicPr>
        <p:blipFill>
          <a:blip r:embed="rId2" cstate="print">
            <a:lum contrast="30000"/>
          </a:blip>
          <a:stretch>
            <a:fillRect/>
          </a:stretch>
        </p:blipFill>
        <p:spPr>
          <a:xfrm rot="2699155">
            <a:off x="2464702" y="672733"/>
            <a:ext cx="4290533" cy="4290533"/>
          </a:xfrm>
          <a:prstGeom prst="rect">
            <a:avLst/>
          </a:prstGeom>
        </p:spPr>
      </p:pic>
      <p:sp>
        <p:nvSpPr>
          <p:cNvPr id="2" name="Title 1"/>
          <p:cNvSpPr>
            <a:spLocks noGrp="1"/>
          </p:cNvSpPr>
          <p:nvPr>
            <p:ph type="title"/>
          </p:nvPr>
        </p:nvSpPr>
        <p:spPr/>
        <p:txBody>
          <a:bodyPr/>
          <a:lstStyle/>
          <a:p>
            <a:pPr algn="r"/>
            <a:r>
              <a:rPr lang="fa-IR" dirty="0" smtClean="0"/>
              <a:t>تمرین!</a:t>
            </a:r>
            <a:endParaRPr lang="fa-IR" dirty="0"/>
          </a:p>
        </p:txBody>
      </p:sp>
      <p:sp>
        <p:nvSpPr>
          <p:cNvPr id="3" name="Content Placeholder 2"/>
          <p:cNvSpPr>
            <a:spLocks noGrp="1"/>
          </p:cNvSpPr>
          <p:nvPr>
            <p:ph sz="quarter" idx="1"/>
          </p:nvPr>
        </p:nvSpPr>
        <p:spPr/>
        <p:txBody>
          <a:bodyPr/>
          <a:lstStyle/>
          <a:p>
            <a:r>
              <a:rPr lang="fa-IR" dirty="0" smtClean="0"/>
              <a:t>مقدار مقاومت زیر چقدر است؟</a:t>
            </a:r>
          </a:p>
          <a:p>
            <a:endParaRPr lang="fa-IR" dirty="0" smtClean="0"/>
          </a:p>
          <a:p>
            <a:endParaRPr lang="fa-IR" dirty="0" smtClean="0"/>
          </a:p>
          <a:p>
            <a:endParaRPr lang="fa-IR" dirty="0" smtClean="0"/>
          </a:p>
          <a:p>
            <a:endParaRPr lang="fa-IR" dirty="0" smtClean="0"/>
          </a:p>
          <a:p>
            <a:pPr algn="ctr">
              <a:buNone/>
            </a:pPr>
            <a:r>
              <a:rPr lang="fa-IR" dirty="0" smtClean="0"/>
              <a:t>00  20 اهم </a:t>
            </a:r>
            <a:r>
              <a:rPr lang="en-US" dirty="0" smtClean="0"/>
              <a:t>=</a:t>
            </a:r>
            <a:r>
              <a:rPr lang="fa-IR" dirty="0" smtClean="0"/>
              <a:t> 2 کیلواهم</a:t>
            </a:r>
          </a:p>
          <a:p>
            <a:pPr algn="ctr">
              <a:buNone/>
            </a:pPr>
            <a:r>
              <a:rPr lang="fa-IR" dirty="0" smtClean="0"/>
              <a:t>تلرانس: 5%</a:t>
            </a:r>
            <a:endParaRPr lang="fa-IR" dirty="0"/>
          </a:p>
        </p:txBody>
      </p:sp>
      <p:grpSp>
        <p:nvGrpSpPr>
          <p:cNvPr id="4" name="Group 3"/>
          <p:cNvGrpSpPr/>
          <p:nvPr/>
        </p:nvGrpSpPr>
        <p:grpSpPr>
          <a:xfrm>
            <a:off x="857224" y="5159889"/>
            <a:ext cx="6858048" cy="1698135"/>
            <a:chOff x="1071538" y="2143116"/>
            <a:chExt cx="6858048" cy="1698135"/>
          </a:xfrm>
        </p:grpSpPr>
        <p:sp>
          <p:nvSpPr>
            <p:cNvPr id="5" name="TextBox 4"/>
            <p:cNvSpPr txBox="1"/>
            <p:nvPr/>
          </p:nvSpPr>
          <p:spPr>
            <a:xfrm>
              <a:off x="1071538" y="3071810"/>
              <a:ext cx="6858048" cy="769441"/>
            </a:xfrm>
            <a:prstGeom prst="rect">
              <a:avLst/>
            </a:prstGeom>
            <a:noFill/>
          </p:spPr>
          <p:txBody>
            <a:bodyPr wrap="square" rtlCol="1">
              <a:spAutoFit/>
            </a:bodyPr>
            <a:lstStyle/>
            <a:p>
              <a:r>
                <a:rPr lang="fa-IR" sz="4400" dirty="0" smtClean="0"/>
                <a:t>0  1   2   3   4  5   6   7   8   9</a:t>
              </a:r>
              <a:endParaRPr lang="fa-IR" sz="4400" dirty="0"/>
            </a:p>
          </p:txBody>
        </p:sp>
        <p:grpSp>
          <p:nvGrpSpPr>
            <p:cNvPr id="6" name="Group 25"/>
            <p:cNvGrpSpPr/>
            <p:nvPr/>
          </p:nvGrpSpPr>
          <p:grpSpPr>
            <a:xfrm>
              <a:off x="1785918" y="2143116"/>
              <a:ext cx="5930942" cy="857256"/>
              <a:chOff x="1785918" y="2143116"/>
              <a:chExt cx="5930942" cy="857256"/>
            </a:xfrm>
          </p:grpSpPr>
          <p:cxnSp>
            <p:nvCxnSpPr>
              <p:cNvPr id="7" name="Straight Connector 6"/>
              <p:cNvCxnSpPr/>
              <p:nvPr/>
            </p:nvCxnSpPr>
            <p:spPr>
              <a:xfrm rot="5400000">
                <a:off x="4142578" y="2570950"/>
                <a:ext cx="857256" cy="1588"/>
              </a:xfrm>
              <a:prstGeom prst="line">
                <a:avLst/>
              </a:prstGeom>
              <a:ln w="381000">
                <a:solidFill>
                  <a:srgbClr val="33CC3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6714346" y="2570950"/>
                <a:ext cx="857256" cy="1588"/>
              </a:xfrm>
              <a:prstGeom prst="line">
                <a:avLst/>
              </a:prstGeom>
              <a:ln w="381000">
                <a:solidFill>
                  <a:srgbClr val="9933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3499635" y="2570950"/>
                <a:ext cx="857256" cy="1588"/>
              </a:xfrm>
              <a:prstGeom prst="line">
                <a:avLst/>
              </a:prstGeom>
              <a:ln w="3810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6072992" y="2570950"/>
                <a:ext cx="857256" cy="1588"/>
              </a:xfrm>
              <a:prstGeom prst="line">
                <a:avLst/>
              </a:prstGeom>
              <a:ln w="381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7287438" y="2570950"/>
                <a:ext cx="857256" cy="1588"/>
              </a:xfrm>
              <a:prstGeom prst="line">
                <a:avLst/>
              </a:prstGeom>
              <a:ln w="381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4785520" y="2570950"/>
                <a:ext cx="857256" cy="1588"/>
              </a:xfrm>
              <a:prstGeom prst="line">
                <a:avLst/>
              </a:prstGeom>
              <a:ln w="381000">
                <a:solidFill>
                  <a:srgbClr val="F4EF1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428462" y="2570950"/>
                <a:ext cx="857256" cy="1588"/>
              </a:xfrm>
              <a:prstGeom prst="line">
                <a:avLst/>
              </a:prstGeom>
              <a:ln w="3810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2856694" y="2570950"/>
                <a:ext cx="857256" cy="1588"/>
              </a:xfrm>
              <a:prstGeom prst="line">
                <a:avLst/>
              </a:prstGeom>
              <a:ln w="381000">
                <a:solidFill>
                  <a:srgbClr val="CC339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2213752" y="2570950"/>
                <a:ext cx="857256" cy="1588"/>
              </a:xfrm>
              <a:prstGeom prst="line">
                <a:avLst/>
              </a:prstGeom>
              <a:ln w="3810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785918" y="2143116"/>
                <a:ext cx="357190" cy="8572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00"/>
                                        <p:tgtEl>
                                          <p:spTgt spid="3">
                                            <p:txEl>
                                              <p:pRg st="5" end="5"/>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Effect transition="in" filter="wipe(down)">
                                      <p:cBhvr>
                                        <p:cTn id="1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Resistors.jpg"/>
          <p:cNvPicPr>
            <a:picLocks noChangeAspect="1"/>
          </p:cNvPicPr>
          <p:nvPr/>
        </p:nvPicPr>
        <p:blipFill>
          <a:blip r:embed="rId2" cstate="print">
            <a:lum contrast="30000"/>
          </a:blip>
          <a:stretch>
            <a:fillRect/>
          </a:stretch>
        </p:blipFill>
        <p:spPr>
          <a:xfrm rot="5400000">
            <a:off x="3695490" y="-1376569"/>
            <a:ext cx="1610113" cy="8001024"/>
          </a:xfrm>
          <a:prstGeom prst="rect">
            <a:avLst/>
          </a:prstGeom>
        </p:spPr>
      </p:pic>
      <p:sp>
        <p:nvSpPr>
          <p:cNvPr id="2" name="Title 1"/>
          <p:cNvSpPr>
            <a:spLocks noGrp="1"/>
          </p:cNvSpPr>
          <p:nvPr>
            <p:ph type="title"/>
          </p:nvPr>
        </p:nvSpPr>
        <p:spPr/>
        <p:txBody>
          <a:bodyPr/>
          <a:lstStyle/>
          <a:p>
            <a:pPr algn="r"/>
            <a:r>
              <a:rPr lang="fa-IR" dirty="0" smtClean="0"/>
              <a:t>تمرین!</a:t>
            </a:r>
            <a:endParaRPr lang="fa-IR" dirty="0"/>
          </a:p>
        </p:txBody>
      </p:sp>
      <p:sp>
        <p:nvSpPr>
          <p:cNvPr id="3" name="Content Placeholder 2"/>
          <p:cNvSpPr>
            <a:spLocks noGrp="1"/>
          </p:cNvSpPr>
          <p:nvPr>
            <p:ph sz="quarter" idx="1"/>
          </p:nvPr>
        </p:nvSpPr>
        <p:spPr/>
        <p:txBody>
          <a:bodyPr/>
          <a:lstStyle/>
          <a:p>
            <a:r>
              <a:rPr lang="fa-IR" dirty="0" smtClean="0"/>
              <a:t>مقدار مقاومت زیر چقدر است؟</a:t>
            </a:r>
          </a:p>
          <a:p>
            <a:endParaRPr lang="fa-IR" dirty="0" smtClean="0"/>
          </a:p>
          <a:p>
            <a:endParaRPr lang="fa-IR" dirty="0" smtClean="0"/>
          </a:p>
          <a:p>
            <a:endParaRPr lang="fa-IR" dirty="0" smtClean="0"/>
          </a:p>
          <a:p>
            <a:r>
              <a:rPr lang="fa-IR" dirty="0" smtClean="0"/>
              <a:t>باید مقاومت را در جهت درست نگاه کنید!</a:t>
            </a:r>
          </a:p>
          <a:p>
            <a:pPr algn="ctr">
              <a:buNone/>
            </a:pPr>
            <a:r>
              <a:rPr lang="fa-IR" dirty="0" smtClean="0"/>
              <a:t>000 00 37 اهم </a:t>
            </a:r>
            <a:r>
              <a:rPr lang="en-US" dirty="0" smtClean="0"/>
              <a:t>=</a:t>
            </a:r>
            <a:r>
              <a:rPr lang="fa-IR" dirty="0" smtClean="0"/>
              <a:t> 3700 کیلو اهم </a:t>
            </a:r>
            <a:r>
              <a:rPr lang="en-US" dirty="0" smtClean="0"/>
              <a:t>=</a:t>
            </a:r>
            <a:r>
              <a:rPr lang="fa-IR" dirty="0" smtClean="0"/>
              <a:t> 3.7 مگا اهم</a:t>
            </a:r>
          </a:p>
          <a:p>
            <a:pPr algn="ctr">
              <a:buNone/>
            </a:pPr>
            <a:r>
              <a:rPr lang="fa-IR" dirty="0" smtClean="0"/>
              <a:t>تلرانس: 10%</a:t>
            </a:r>
          </a:p>
          <a:p>
            <a:endParaRPr lang="fa-IR" dirty="0" smtClean="0"/>
          </a:p>
          <a:p>
            <a:endParaRPr lang="fa-IR" dirty="0" smtClean="0"/>
          </a:p>
          <a:p>
            <a:endParaRPr lang="fa-IR" dirty="0"/>
          </a:p>
        </p:txBody>
      </p:sp>
      <p:grpSp>
        <p:nvGrpSpPr>
          <p:cNvPr id="4" name="Group 3"/>
          <p:cNvGrpSpPr/>
          <p:nvPr/>
        </p:nvGrpSpPr>
        <p:grpSpPr>
          <a:xfrm>
            <a:off x="857224" y="5159889"/>
            <a:ext cx="6858048" cy="1698135"/>
            <a:chOff x="1071538" y="2143116"/>
            <a:chExt cx="6858048" cy="1698135"/>
          </a:xfrm>
        </p:grpSpPr>
        <p:sp>
          <p:nvSpPr>
            <p:cNvPr id="5" name="TextBox 4"/>
            <p:cNvSpPr txBox="1"/>
            <p:nvPr/>
          </p:nvSpPr>
          <p:spPr>
            <a:xfrm>
              <a:off x="1071538" y="3071810"/>
              <a:ext cx="6858048" cy="769441"/>
            </a:xfrm>
            <a:prstGeom prst="rect">
              <a:avLst/>
            </a:prstGeom>
            <a:noFill/>
          </p:spPr>
          <p:txBody>
            <a:bodyPr wrap="square" rtlCol="1">
              <a:spAutoFit/>
            </a:bodyPr>
            <a:lstStyle/>
            <a:p>
              <a:r>
                <a:rPr lang="fa-IR" sz="4400" dirty="0" smtClean="0"/>
                <a:t>0  1   2   3   4  5   6   7   8   9</a:t>
              </a:r>
              <a:endParaRPr lang="fa-IR" sz="4400" dirty="0"/>
            </a:p>
          </p:txBody>
        </p:sp>
        <p:grpSp>
          <p:nvGrpSpPr>
            <p:cNvPr id="6" name="Group 25"/>
            <p:cNvGrpSpPr/>
            <p:nvPr/>
          </p:nvGrpSpPr>
          <p:grpSpPr>
            <a:xfrm>
              <a:off x="1785918" y="2143116"/>
              <a:ext cx="5930942" cy="857256"/>
              <a:chOff x="1785918" y="2143116"/>
              <a:chExt cx="5930942" cy="857256"/>
            </a:xfrm>
          </p:grpSpPr>
          <p:cxnSp>
            <p:nvCxnSpPr>
              <p:cNvPr id="7" name="Straight Connector 6"/>
              <p:cNvCxnSpPr/>
              <p:nvPr/>
            </p:nvCxnSpPr>
            <p:spPr>
              <a:xfrm rot="5400000">
                <a:off x="4142578" y="2570950"/>
                <a:ext cx="857256" cy="1588"/>
              </a:xfrm>
              <a:prstGeom prst="line">
                <a:avLst/>
              </a:prstGeom>
              <a:ln w="381000">
                <a:solidFill>
                  <a:srgbClr val="33CC3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6714346" y="2570950"/>
                <a:ext cx="857256" cy="1588"/>
              </a:xfrm>
              <a:prstGeom prst="line">
                <a:avLst/>
              </a:prstGeom>
              <a:ln w="381000">
                <a:solidFill>
                  <a:srgbClr val="9933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3499635" y="2570950"/>
                <a:ext cx="857256" cy="1588"/>
              </a:xfrm>
              <a:prstGeom prst="line">
                <a:avLst/>
              </a:prstGeom>
              <a:ln w="3810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6072992" y="2570950"/>
                <a:ext cx="857256" cy="1588"/>
              </a:xfrm>
              <a:prstGeom prst="line">
                <a:avLst/>
              </a:prstGeom>
              <a:ln w="381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7287438" y="2570950"/>
                <a:ext cx="857256" cy="1588"/>
              </a:xfrm>
              <a:prstGeom prst="line">
                <a:avLst/>
              </a:prstGeom>
              <a:ln w="381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4785520" y="2570950"/>
                <a:ext cx="857256" cy="1588"/>
              </a:xfrm>
              <a:prstGeom prst="line">
                <a:avLst/>
              </a:prstGeom>
              <a:ln w="381000">
                <a:solidFill>
                  <a:srgbClr val="F4EF1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428462" y="2570950"/>
                <a:ext cx="857256" cy="1588"/>
              </a:xfrm>
              <a:prstGeom prst="line">
                <a:avLst/>
              </a:prstGeom>
              <a:ln w="3810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2856694" y="2570950"/>
                <a:ext cx="857256" cy="1588"/>
              </a:xfrm>
              <a:prstGeom prst="line">
                <a:avLst/>
              </a:prstGeom>
              <a:ln w="381000">
                <a:solidFill>
                  <a:srgbClr val="CC339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2213752" y="2570950"/>
                <a:ext cx="857256" cy="1588"/>
              </a:xfrm>
              <a:prstGeom prst="line">
                <a:avLst/>
              </a:prstGeom>
              <a:ln w="3810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785918" y="2143116"/>
                <a:ext cx="357190" cy="8572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00"/>
                                        <p:tgtEl>
                                          <p:spTgt spid="3">
                                            <p:txEl>
                                              <p:pRg st="4" end="4"/>
                                            </p:txEl>
                                          </p:spTgt>
                                        </p:tgtEl>
                                      </p:cBhvr>
                                    </p:animEffect>
                                  </p:childTnLst>
                                </p:cTn>
                              </p:par>
                            </p:childTnLst>
                          </p:cTn>
                        </p:par>
                        <p:par>
                          <p:cTn id="8" fill="hold">
                            <p:stCondLst>
                              <p:cond delay="500"/>
                            </p:stCondLst>
                            <p:childTnLst>
                              <p:par>
                                <p:cTn id="9" presetID="8" presetClass="emph" presetSubtype="0" fill="hold" nodeType="afterEffect">
                                  <p:stCondLst>
                                    <p:cond delay="0"/>
                                  </p:stCondLst>
                                  <p:childTnLst>
                                    <p:animRot by="10800000">
                                      <p:cBhvr>
                                        <p:cTn id="10" dur="2000" fill="hold"/>
                                        <p:tgtEl>
                                          <p:spTgt spid="1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wipe(down)">
                                      <p:cBhvr>
                                        <p:cTn id="15" dur="500"/>
                                        <p:tgtEl>
                                          <p:spTgt spid="3">
                                            <p:txEl>
                                              <p:pRg st="5" end="5"/>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wipe(down)">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descr="File:3 Resistors.jpg"/>
          <p:cNvPicPr>
            <a:picLocks noChangeAspect="1" noChangeArrowheads="1"/>
          </p:cNvPicPr>
          <p:nvPr/>
        </p:nvPicPr>
        <p:blipFill>
          <a:blip r:embed="rId2" cstate="print">
            <a:lum contrast="10000"/>
          </a:blip>
          <a:srcRect l="27188" t="23350" r="26874" b="23350"/>
          <a:stretch>
            <a:fillRect/>
          </a:stretch>
        </p:blipFill>
        <p:spPr bwMode="auto">
          <a:xfrm rot="18319262">
            <a:off x="2933061" y="4637565"/>
            <a:ext cx="3118768" cy="2673230"/>
          </a:xfrm>
          <a:prstGeom prst="rect">
            <a:avLst/>
          </a:prstGeom>
          <a:noFill/>
        </p:spPr>
      </p:pic>
      <p:pic>
        <p:nvPicPr>
          <p:cNvPr id="17412" name="Picture 4" descr="http://www.opamp-electronics.com/catalog/images/10K_Ohm_1W4_Carbon_Film_Resistor_001250.gif"/>
          <p:cNvPicPr>
            <a:picLocks noChangeAspect="1" noChangeArrowheads="1"/>
          </p:cNvPicPr>
          <p:nvPr/>
        </p:nvPicPr>
        <p:blipFill>
          <a:blip r:embed="rId3" cstate="print">
            <a:lum bright="-10000" contrast="30000"/>
          </a:blip>
          <a:srcRect l="31522" t="27174" r="27174" b="31522"/>
          <a:stretch>
            <a:fillRect/>
          </a:stretch>
        </p:blipFill>
        <p:spPr bwMode="auto">
          <a:xfrm rot="2676527">
            <a:off x="1133649" y="1703975"/>
            <a:ext cx="2714644" cy="2714644"/>
          </a:xfrm>
          <a:prstGeom prst="rect">
            <a:avLst/>
          </a:prstGeom>
          <a:noFill/>
        </p:spPr>
      </p:pic>
      <p:sp>
        <p:nvSpPr>
          <p:cNvPr id="2" name="Title 1"/>
          <p:cNvSpPr>
            <a:spLocks noGrp="1"/>
          </p:cNvSpPr>
          <p:nvPr>
            <p:ph type="title"/>
          </p:nvPr>
        </p:nvSpPr>
        <p:spPr/>
        <p:txBody>
          <a:bodyPr/>
          <a:lstStyle/>
          <a:p>
            <a:pPr algn="r"/>
            <a:r>
              <a:rPr lang="fa-IR" dirty="0" smtClean="0"/>
              <a:t>نکاتی در استفاده از مقاومت ها</a:t>
            </a:r>
            <a:endParaRPr lang="fa-IR" dirty="0"/>
          </a:p>
        </p:txBody>
      </p:sp>
      <p:sp>
        <p:nvSpPr>
          <p:cNvPr id="3" name="Content Placeholder 2"/>
          <p:cNvSpPr>
            <a:spLocks noGrp="1"/>
          </p:cNvSpPr>
          <p:nvPr>
            <p:ph sz="quarter" idx="1"/>
          </p:nvPr>
        </p:nvSpPr>
        <p:spPr/>
        <p:txBody>
          <a:bodyPr/>
          <a:lstStyle/>
          <a:p>
            <a:r>
              <a:rPr lang="fa-IR" dirty="0" smtClean="0"/>
              <a:t>اگر رنگ یکی مانده به آخر (تعداد صفرها) نارنجی باشد، می توانید دو عدد ابتدایی را خوانده و مقدار مقاومت را به کیلو اهم بیان کنید:</a:t>
            </a:r>
          </a:p>
          <a:p>
            <a:endParaRPr lang="fa-IR" dirty="0" smtClean="0"/>
          </a:p>
          <a:p>
            <a:pPr marL="273050" indent="1076325">
              <a:buNone/>
            </a:pPr>
            <a:r>
              <a:rPr lang="fa-IR" dirty="0" smtClean="0"/>
              <a:t>مقاومت 10 کیلو اهمی</a:t>
            </a:r>
          </a:p>
          <a:p>
            <a:endParaRPr lang="fa-IR" dirty="0" smtClean="0"/>
          </a:p>
          <a:p>
            <a:r>
              <a:rPr lang="fa-IR" dirty="0" smtClean="0"/>
              <a:t>برخی مقاومت ها بیش از 4 نوار رنگی دارند، مقاومت‌های 5 نواری، خطای کمتر، و مقاومت‌های 6 نواری، وابستگی به دما را نشان می‌دهند.</a:t>
            </a:r>
          </a:p>
          <a:p>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slide(fromBottom)">
                                      <p:cBhvr>
                                        <p:cTn id="15" dur="500"/>
                                        <p:tgtEl>
                                          <p:spTgt spid="3">
                                            <p:txEl>
                                              <p:pRg st="4" end="4"/>
                                            </p:txEl>
                                          </p:spTgt>
                                        </p:tgtEl>
                                      </p:cBhvr>
                                    </p:animEffect>
                                  </p:childTnLst>
                                </p:cTn>
                              </p:par>
                            </p:childTnLst>
                          </p:cTn>
                        </p:par>
                        <p:par>
                          <p:cTn id="16" fill="hold">
                            <p:stCondLst>
                              <p:cond delay="500"/>
                            </p:stCondLst>
                            <p:childTnLst>
                              <p:par>
                                <p:cTn id="17" presetID="12" presetClass="entr" presetSubtype="4" fill="hold" nodeType="afterEffect">
                                  <p:stCondLst>
                                    <p:cond delay="0"/>
                                  </p:stCondLst>
                                  <p:childTnLst>
                                    <p:set>
                                      <p:cBhvr>
                                        <p:cTn id="18" dur="1" fill="hold">
                                          <p:stCondLst>
                                            <p:cond delay="0"/>
                                          </p:stCondLst>
                                        </p:cTn>
                                        <p:tgtEl>
                                          <p:spTgt spid="17414"/>
                                        </p:tgtEl>
                                        <p:attrNameLst>
                                          <p:attrName>style.visibility</p:attrName>
                                        </p:attrNameLst>
                                      </p:cBhvr>
                                      <p:to>
                                        <p:strVal val="visible"/>
                                      </p:to>
                                    </p:set>
                                    <p:animEffect transition="in" filter="slide(fromBottom)">
                                      <p:cBhvr>
                                        <p:cTn id="19"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dirty="0" smtClean="0"/>
              <a:t>مقاومت متغیر</a:t>
            </a:r>
            <a:endParaRPr lang="fa-IR" dirty="0"/>
          </a:p>
        </p:txBody>
      </p:sp>
      <p:sp>
        <p:nvSpPr>
          <p:cNvPr id="3" name="Content Placeholder 2"/>
          <p:cNvSpPr>
            <a:spLocks noGrp="1"/>
          </p:cNvSpPr>
          <p:nvPr>
            <p:ph sz="quarter" idx="1"/>
          </p:nvPr>
        </p:nvSpPr>
        <p:spPr>
          <a:xfrm>
            <a:off x="2857488" y="1447800"/>
            <a:ext cx="5829312" cy="4572000"/>
          </a:xfrm>
        </p:spPr>
        <p:txBody>
          <a:bodyPr/>
          <a:lstStyle/>
          <a:p>
            <a:r>
              <a:rPr lang="fa-IR" dirty="0" smtClean="0"/>
              <a:t>وسیله ای برای تغییر مقاومت مدار به منظور تغییر جریان</a:t>
            </a:r>
          </a:p>
          <a:p>
            <a:pPr lvl="1"/>
            <a:r>
              <a:rPr lang="fa-IR" dirty="0" smtClean="0"/>
              <a:t>پتانسیومتر</a:t>
            </a:r>
          </a:p>
          <a:p>
            <a:pPr lvl="1"/>
            <a:endParaRPr lang="fa-IR" dirty="0" smtClean="0"/>
          </a:p>
          <a:p>
            <a:pPr lvl="1">
              <a:buNone/>
            </a:pPr>
            <a:endParaRPr lang="fa-IR" dirty="0" smtClean="0"/>
          </a:p>
          <a:p>
            <a:pPr lvl="1"/>
            <a:r>
              <a:rPr lang="fa-IR" dirty="0" smtClean="0"/>
              <a:t>رئوستا</a:t>
            </a:r>
          </a:p>
          <a:p>
            <a:pPr lvl="1"/>
            <a:endParaRPr lang="fa-IR" dirty="0" smtClean="0"/>
          </a:p>
          <a:p>
            <a:pPr lvl="1"/>
            <a:r>
              <a:rPr lang="fa-IR" dirty="0" smtClean="0"/>
              <a:t>شماتیک</a:t>
            </a:r>
          </a:p>
          <a:p>
            <a:pPr lvl="1"/>
            <a:endParaRPr lang="fa-IR" dirty="0" smtClean="0"/>
          </a:p>
          <a:p>
            <a:pPr lvl="1"/>
            <a:endParaRPr lang="fa-IR" dirty="0" smtClean="0"/>
          </a:p>
          <a:p>
            <a:pPr lvl="1"/>
            <a:endParaRPr lang="fa-IR" dirty="0" smtClean="0"/>
          </a:p>
          <a:p>
            <a:pPr lvl="1"/>
            <a:endParaRPr lang="fa-IR" dirty="0" smtClean="0"/>
          </a:p>
        </p:txBody>
      </p:sp>
      <p:pic>
        <p:nvPicPr>
          <p:cNvPr id="5122" name="Picture 2" descr="Potentiometer.jpg"/>
          <p:cNvPicPr>
            <a:picLocks noChangeAspect="1" noChangeArrowheads="1"/>
          </p:cNvPicPr>
          <p:nvPr/>
        </p:nvPicPr>
        <p:blipFill>
          <a:blip r:embed="rId2" cstate="print"/>
          <a:srcRect/>
          <a:stretch>
            <a:fillRect/>
          </a:stretch>
        </p:blipFill>
        <p:spPr bwMode="auto">
          <a:xfrm>
            <a:off x="714348" y="857232"/>
            <a:ext cx="2381250" cy="2790825"/>
          </a:xfrm>
          <a:prstGeom prst="rect">
            <a:avLst/>
          </a:prstGeom>
          <a:noFill/>
          <a:ln>
            <a:solidFill>
              <a:schemeClr val="tx1"/>
            </a:solidFill>
          </a:ln>
        </p:spPr>
      </p:pic>
      <p:pic>
        <p:nvPicPr>
          <p:cNvPr id="5124" name="Picture 4" descr="Potentiometer symbol.svg"/>
          <p:cNvPicPr>
            <a:picLocks noChangeAspect="1" noChangeArrowheads="1"/>
          </p:cNvPicPr>
          <p:nvPr/>
        </p:nvPicPr>
        <p:blipFill>
          <a:blip r:embed="rId3" cstate="print">
            <a:lum contrast="40000"/>
          </a:blip>
          <a:srcRect/>
          <a:stretch>
            <a:fillRect/>
          </a:stretch>
        </p:blipFill>
        <p:spPr bwMode="auto">
          <a:xfrm>
            <a:off x="6072198" y="4929198"/>
            <a:ext cx="1321605" cy="1057287"/>
          </a:xfrm>
          <a:prstGeom prst="rect">
            <a:avLst/>
          </a:prstGeom>
          <a:noFill/>
        </p:spPr>
      </p:pic>
      <p:pic>
        <p:nvPicPr>
          <p:cNvPr id="5128" name="Picture 8" descr="http://www.hooshmandco.com/photo/10100121.jpg"/>
          <p:cNvPicPr>
            <a:picLocks noChangeAspect="1" noChangeArrowheads="1"/>
          </p:cNvPicPr>
          <p:nvPr/>
        </p:nvPicPr>
        <p:blipFill>
          <a:blip r:embed="rId4" cstate="print">
            <a:lum bright="30000" contrast="40000"/>
          </a:blip>
          <a:srcRect l="3516" t="14063" r="3906" b="14062"/>
          <a:stretch>
            <a:fillRect/>
          </a:stretch>
        </p:blipFill>
        <p:spPr bwMode="auto">
          <a:xfrm>
            <a:off x="357158" y="3857628"/>
            <a:ext cx="4416732" cy="2571768"/>
          </a:xfrm>
          <a:prstGeom prst="rect">
            <a:avLst/>
          </a:prstGeom>
          <a:noFill/>
          <a:ln>
            <a:solidFill>
              <a:schemeClr val="tx1"/>
            </a:solidFill>
          </a:ln>
        </p:spPr>
      </p:pic>
      <p:pic>
        <p:nvPicPr>
          <p:cNvPr id="10" name="Picture 9" descr="potentiometer_diagram.jpg"/>
          <p:cNvPicPr>
            <a:picLocks noChangeAspect="1"/>
          </p:cNvPicPr>
          <p:nvPr/>
        </p:nvPicPr>
        <p:blipFill>
          <a:blip r:embed="rId5" cstate="print"/>
          <a:stretch>
            <a:fillRect/>
          </a:stretch>
        </p:blipFill>
        <p:spPr>
          <a:xfrm rot="5400000">
            <a:off x="3838975" y="1733133"/>
            <a:ext cx="1466049" cy="21431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dissolve">
                                      <p:cBhvr>
                                        <p:cTn id="11" dur="500"/>
                                        <p:tgtEl>
                                          <p:spTgt spid="5122"/>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ssolve">
                                      <p:cBhvr>
                                        <p:cTn id="20" dur="500"/>
                                        <p:tgtEl>
                                          <p:spTgt spid="3">
                                            <p:txEl>
                                              <p:pRg st="4" end="4"/>
                                            </p:txEl>
                                          </p:spTgt>
                                        </p:tgtEl>
                                      </p:cBhvr>
                                    </p:animEffect>
                                  </p:childTnLst>
                                </p:cTn>
                              </p:par>
                            </p:childTnLst>
                          </p:cTn>
                        </p:par>
                        <p:par>
                          <p:cTn id="21" fill="hold">
                            <p:stCondLst>
                              <p:cond delay="500"/>
                            </p:stCondLst>
                            <p:childTnLst>
                              <p:par>
                                <p:cTn id="22" presetID="9" presetClass="entr" presetSubtype="0" fill="hold" nodeType="afterEffect">
                                  <p:stCondLst>
                                    <p:cond delay="0"/>
                                  </p:stCondLst>
                                  <p:childTnLst>
                                    <p:set>
                                      <p:cBhvr>
                                        <p:cTn id="23" dur="1" fill="hold">
                                          <p:stCondLst>
                                            <p:cond delay="0"/>
                                          </p:stCondLst>
                                        </p:cTn>
                                        <p:tgtEl>
                                          <p:spTgt spid="5128"/>
                                        </p:tgtEl>
                                        <p:attrNameLst>
                                          <p:attrName>style.visibility</p:attrName>
                                        </p:attrNameLst>
                                      </p:cBhvr>
                                      <p:to>
                                        <p:strVal val="visible"/>
                                      </p:to>
                                    </p:set>
                                    <p:animEffect transition="in" filter="dissolve">
                                      <p:cBhvr>
                                        <p:cTn id="24" dur="500"/>
                                        <p:tgtEl>
                                          <p:spTgt spid="5128"/>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dissolve">
                                      <p:cBhvr>
                                        <p:cTn id="29" dur="500"/>
                                        <p:tgtEl>
                                          <p:spTgt spid="3">
                                            <p:txEl>
                                              <p:pRg st="6" end="6"/>
                                            </p:txEl>
                                          </p:spTgt>
                                        </p:tgtEl>
                                      </p:cBhvr>
                                    </p:animEffect>
                                  </p:childTnLst>
                                </p:cTn>
                              </p:par>
                            </p:childTnLst>
                          </p:cTn>
                        </p:par>
                        <p:par>
                          <p:cTn id="30" fill="hold">
                            <p:stCondLst>
                              <p:cond delay="500"/>
                            </p:stCondLst>
                            <p:childTnLst>
                              <p:par>
                                <p:cTn id="31" presetID="9" presetClass="entr" presetSubtype="0" fill="hold" nodeType="afterEffect">
                                  <p:stCondLst>
                                    <p:cond delay="0"/>
                                  </p:stCondLst>
                                  <p:childTnLst>
                                    <p:set>
                                      <p:cBhvr>
                                        <p:cTn id="32" dur="1" fill="hold">
                                          <p:stCondLst>
                                            <p:cond delay="0"/>
                                          </p:stCondLst>
                                        </p:cTn>
                                        <p:tgtEl>
                                          <p:spTgt spid="5124"/>
                                        </p:tgtEl>
                                        <p:attrNameLst>
                                          <p:attrName>style.visibility</p:attrName>
                                        </p:attrNameLst>
                                      </p:cBhvr>
                                      <p:to>
                                        <p:strVal val="visible"/>
                                      </p:to>
                                    </p:set>
                                    <p:animEffect transition="in" filter="dissolve">
                                      <p:cBhvr>
                                        <p:cTn id="33"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pacitor1.jpg"/>
          <p:cNvPicPr>
            <a:picLocks noChangeAspect="1"/>
          </p:cNvPicPr>
          <p:nvPr/>
        </p:nvPicPr>
        <p:blipFill>
          <a:blip r:embed="rId2" cstate="print">
            <a:lum contrast="10000"/>
          </a:blip>
          <a:stretch>
            <a:fillRect/>
          </a:stretch>
        </p:blipFill>
        <p:spPr>
          <a:xfrm>
            <a:off x="285720" y="285727"/>
            <a:ext cx="4071966" cy="4561827"/>
          </a:xfrm>
          <a:prstGeom prst="rect">
            <a:avLst/>
          </a:prstGeom>
        </p:spPr>
      </p:pic>
      <p:sp>
        <p:nvSpPr>
          <p:cNvPr id="2" name="Title 1"/>
          <p:cNvSpPr>
            <a:spLocks noGrp="1"/>
          </p:cNvSpPr>
          <p:nvPr>
            <p:ph type="title"/>
          </p:nvPr>
        </p:nvSpPr>
        <p:spPr/>
        <p:txBody>
          <a:bodyPr/>
          <a:lstStyle/>
          <a:p>
            <a:pPr algn="r"/>
            <a:r>
              <a:rPr lang="fa-IR" dirty="0" smtClean="0"/>
              <a:t>خازن</a:t>
            </a:r>
            <a:endParaRPr lang="fa-IR" dirty="0"/>
          </a:p>
        </p:txBody>
      </p:sp>
      <p:sp>
        <p:nvSpPr>
          <p:cNvPr id="3" name="Content Placeholder 2"/>
          <p:cNvSpPr>
            <a:spLocks noGrp="1"/>
          </p:cNvSpPr>
          <p:nvPr>
            <p:ph sz="quarter" idx="1"/>
          </p:nvPr>
        </p:nvSpPr>
        <p:spPr>
          <a:xfrm>
            <a:off x="4143372" y="1447800"/>
            <a:ext cx="4543428" cy="5410200"/>
          </a:xfrm>
        </p:spPr>
        <p:txBody>
          <a:bodyPr>
            <a:normAutofit/>
          </a:bodyPr>
          <a:lstStyle/>
          <a:p>
            <a:r>
              <a:rPr lang="fa-IR" dirty="0" smtClean="0"/>
              <a:t>خازن های سرامیکی: ظرفیت بسیار کمی دارند(مشهور ترین نوع خازن سرامیکی خازن عدسی است).</a:t>
            </a:r>
          </a:p>
          <a:p>
            <a:endParaRPr lang="fa-IR" dirty="0" smtClean="0"/>
          </a:p>
          <a:p>
            <a:endParaRPr lang="fa-IR" dirty="0" smtClean="0"/>
          </a:p>
          <a:p>
            <a:endParaRPr lang="fa-IR" dirty="0" smtClean="0"/>
          </a:p>
          <a:p>
            <a:r>
              <a:rPr lang="fa-IR" dirty="0" smtClean="0"/>
              <a:t>خازن های الکترولیتی: دارای پایه مثبت و منفی هستند.(در صورتی که پایه آن ها را اشتباه به مدار وصل کنید، الکترولیت آن بخار شده و موجب ترکیدن خازن می شود)</a:t>
            </a:r>
            <a:endParaRPr lang="fa-IR" dirty="0"/>
          </a:p>
        </p:txBody>
      </p:sp>
      <p:pic>
        <p:nvPicPr>
          <p:cNvPr id="8" name="Picture 7" descr="9898.jpg"/>
          <p:cNvPicPr>
            <a:picLocks noChangeAspect="1"/>
          </p:cNvPicPr>
          <p:nvPr/>
        </p:nvPicPr>
        <p:blipFill>
          <a:blip r:embed="rId3" cstate="print">
            <a:lum contrast="20000"/>
          </a:blip>
          <a:stretch>
            <a:fillRect/>
          </a:stretch>
        </p:blipFill>
        <p:spPr>
          <a:xfrm>
            <a:off x="857224" y="4786322"/>
            <a:ext cx="2230615" cy="165606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double365s.jpg"/>
          <p:cNvPicPr>
            <a:picLocks noChangeAspect="1"/>
          </p:cNvPicPr>
          <p:nvPr/>
        </p:nvPicPr>
        <p:blipFill>
          <a:blip r:embed="rId2" cstate="print">
            <a:lum contrast="10000"/>
          </a:blip>
          <a:stretch>
            <a:fillRect/>
          </a:stretch>
        </p:blipFill>
        <p:spPr>
          <a:xfrm>
            <a:off x="237270" y="928670"/>
            <a:ext cx="3548912" cy="3214710"/>
          </a:xfrm>
          <a:prstGeom prst="rect">
            <a:avLst/>
          </a:prstGeom>
        </p:spPr>
      </p:pic>
      <p:sp>
        <p:nvSpPr>
          <p:cNvPr id="2" name="Title 1"/>
          <p:cNvSpPr>
            <a:spLocks noGrp="1"/>
          </p:cNvSpPr>
          <p:nvPr>
            <p:ph type="title"/>
          </p:nvPr>
        </p:nvSpPr>
        <p:spPr/>
        <p:txBody>
          <a:bodyPr/>
          <a:lstStyle/>
          <a:p>
            <a:pPr algn="r"/>
            <a:r>
              <a:rPr lang="fa-IR" dirty="0" smtClean="0"/>
              <a:t>خازن</a:t>
            </a:r>
            <a:endParaRPr lang="fa-IR" dirty="0"/>
          </a:p>
        </p:txBody>
      </p:sp>
      <p:sp>
        <p:nvSpPr>
          <p:cNvPr id="3" name="Content Placeholder 2"/>
          <p:cNvSpPr>
            <a:spLocks noGrp="1"/>
          </p:cNvSpPr>
          <p:nvPr>
            <p:ph sz="quarter" idx="1"/>
          </p:nvPr>
        </p:nvSpPr>
        <p:spPr>
          <a:xfrm>
            <a:off x="3428992" y="1447800"/>
            <a:ext cx="5257808" cy="4572000"/>
          </a:xfrm>
        </p:spPr>
        <p:txBody>
          <a:bodyPr/>
          <a:lstStyle/>
          <a:p>
            <a:r>
              <a:rPr lang="fa-IR" dirty="0" smtClean="0"/>
              <a:t>خازن های متغیر(واریابل): با تغییر سطح موثر صفحات خازن، مقدار ظرفیت خازن را می توان تغییر داد. این خازن ها معمولا ظرفیت کمی دارند.</a:t>
            </a:r>
          </a:p>
        </p:txBody>
      </p:sp>
      <p:pic>
        <p:nvPicPr>
          <p:cNvPr id="14" name="Picture 13" descr="405d1b94e07fc6d956772849963efe7f.jpg"/>
          <p:cNvPicPr>
            <a:picLocks noChangeAspect="1"/>
          </p:cNvPicPr>
          <p:nvPr/>
        </p:nvPicPr>
        <p:blipFill>
          <a:blip r:embed="rId3" cstate="print">
            <a:lum contrast="10000"/>
          </a:blip>
          <a:stretch>
            <a:fillRect/>
          </a:stretch>
        </p:blipFill>
        <p:spPr>
          <a:xfrm>
            <a:off x="2786050" y="4125227"/>
            <a:ext cx="5214974" cy="254122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خازن</a:t>
            </a:r>
            <a:endParaRPr lang="fa-IR" dirty="0"/>
          </a:p>
        </p:txBody>
      </p:sp>
      <p:sp>
        <p:nvSpPr>
          <p:cNvPr id="3" name="Content Placeholder 2"/>
          <p:cNvSpPr>
            <a:spLocks noGrp="1"/>
          </p:cNvSpPr>
          <p:nvPr>
            <p:ph sz="quarter" idx="1"/>
          </p:nvPr>
        </p:nvSpPr>
        <p:spPr/>
        <p:txBody>
          <a:bodyPr/>
          <a:lstStyle/>
          <a:p>
            <a:r>
              <a:rPr lang="fa-IR" dirty="0" smtClean="0"/>
              <a:t>خازن های دیگر:</a:t>
            </a:r>
            <a:endParaRPr lang="fa-IR" dirty="0"/>
          </a:p>
        </p:txBody>
      </p:sp>
      <p:pic>
        <p:nvPicPr>
          <p:cNvPr id="4" name="Picture 3" descr="c031_2.GIF"/>
          <p:cNvPicPr>
            <a:picLocks noChangeAspect="1"/>
          </p:cNvPicPr>
          <p:nvPr/>
        </p:nvPicPr>
        <p:blipFill>
          <a:blip r:embed="rId2" cstate="print"/>
          <a:stretch>
            <a:fillRect/>
          </a:stretch>
        </p:blipFill>
        <p:spPr>
          <a:xfrm rot="16711394">
            <a:off x="559247" y="2273767"/>
            <a:ext cx="1905000" cy="1905000"/>
          </a:xfrm>
          <a:prstGeom prst="rect">
            <a:avLst/>
          </a:prstGeom>
        </p:spPr>
      </p:pic>
      <p:pic>
        <p:nvPicPr>
          <p:cNvPr id="5" name="Picture 4" descr="Sliver-Mica-Capacitor-TS23-.jpg"/>
          <p:cNvPicPr>
            <a:picLocks noChangeAspect="1"/>
          </p:cNvPicPr>
          <p:nvPr/>
        </p:nvPicPr>
        <p:blipFill>
          <a:blip r:embed="rId3" cstate="print"/>
          <a:srcRect l="29542"/>
          <a:stretch>
            <a:fillRect/>
          </a:stretch>
        </p:blipFill>
        <p:spPr>
          <a:xfrm rot="17808202">
            <a:off x="2678270" y="1463564"/>
            <a:ext cx="1792826" cy="3143248"/>
          </a:xfrm>
          <a:prstGeom prst="rect">
            <a:avLst/>
          </a:prstGeom>
        </p:spPr>
      </p:pic>
      <p:pic>
        <p:nvPicPr>
          <p:cNvPr id="6" name="Picture 5" descr="پلی استر.jpg"/>
          <p:cNvPicPr>
            <a:picLocks noChangeAspect="1"/>
          </p:cNvPicPr>
          <p:nvPr/>
        </p:nvPicPr>
        <p:blipFill>
          <a:blip r:embed="rId4" cstate="print">
            <a:lum contrast="10000"/>
          </a:blip>
          <a:stretch>
            <a:fillRect/>
          </a:stretch>
        </p:blipFill>
        <p:spPr>
          <a:xfrm>
            <a:off x="6357950" y="1857364"/>
            <a:ext cx="2395543" cy="2168746"/>
          </a:xfrm>
          <a:prstGeom prst="rect">
            <a:avLst/>
          </a:prstGeom>
        </p:spPr>
      </p:pic>
      <p:sp>
        <p:nvSpPr>
          <p:cNvPr id="7" name="TextBox 6"/>
          <p:cNvSpPr txBox="1"/>
          <p:nvPr/>
        </p:nvSpPr>
        <p:spPr>
          <a:xfrm>
            <a:off x="357158" y="4293879"/>
            <a:ext cx="8072494" cy="492443"/>
          </a:xfrm>
          <a:prstGeom prst="rect">
            <a:avLst/>
          </a:prstGeom>
          <a:noFill/>
        </p:spPr>
        <p:txBody>
          <a:bodyPr wrap="square" rtlCol="1">
            <a:spAutoFit/>
          </a:bodyPr>
          <a:lstStyle/>
          <a:p>
            <a:r>
              <a:rPr lang="fa-IR" sz="2600" dirty="0" smtClean="0"/>
              <a:t> پلی استر                 فیلمی                  میکا           الکترولیت تانتالوم</a:t>
            </a:r>
            <a:endParaRPr lang="fa-IR" sz="2600" dirty="0"/>
          </a:p>
        </p:txBody>
      </p:sp>
      <p:pic>
        <p:nvPicPr>
          <p:cNvPr id="8" name="Picture 7" descr="cap3a.gif"/>
          <p:cNvPicPr>
            <a:picLocks noChangeAspect="1"/>
          </p:cNvPicPr>
          <p:nvPr/>
        </p:nvPicPr>
        <p:blipFill>
          <a:blip r:embed="rId5" cstate="print">
            <a:lum contrast="10000"/>
          </a:blip>
          <a:srcRect b="15045"/>
          <a:stretch>
            <a:fillRect/>
          </a:stretch>
        </p:blipFill>
        <p:spPr>
          <a:xfrm rot="21304762">
            <a:off x="3929058" y="1857364"/>
            <a:ext cx="2319350" cy="235745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نحوه خواندن مقدار خازن</a:t>
            </a:r>
            <a:endParaRPr lang="fa-IR" dirty="0"/>
          </a:p>
        </p:txBody>
      </p:sp>
      <p:sp>
        <p:nvSpPr>
          <p:cNvPr id="3" name="Content Placeholder 2"/>
          <p:cNvSpPr>
            <a:spLocks noGrp="1"/>
          </p:cNvSpPr>
          <p:nvPr>
            <p:ph sz="quarter" idx="1"/>
          </p:nvPr>
        </p:nvSpPr>
        <p:spPr>
          <a:xfrm>
            <a:off x="3428992" y="1447800"/>
            <a:ext cx="5257808" cy="4572000"/>
          </a:xfrm>
        </p:spPr>
        <p:txBody>
          <a:bodyPr/>
          <a:lstStyle/>
          <a:p>
            <a:r>
              <a:rPr lang="fa-IR" dirty="0" smtClean="0"/>
              <a:t>مقدار ظرفیت خازن های الکترولیتی روی بدنه آن ها نوشته می شود</a:t>
            </a:r>
          </a:p>
          <a:p>
            <a:pPr lvl="1"/>
            <a:r>
              <a:rPr lang="fa-IR" dirty="0" smtClean="0"/>
              <a:t>نکته: در صورتی که واحد ”</a:t>
            </a:r>
            <a:r>
              <a:rPr lang="en-US" dirty="0" smtClean="0"/>
              <a:t> </a:t>
            </a:r>
            <a:r>
              <a:rPr lang="en-US" dirty="0" err="1" smtClean="0"/>
              <a:t>uF</a:t>
            </a:r>
            <a:r>
              <a:rPr lang="en-US" dirty="0" smtClean="0"/>
              <a:t> </a:t>
            </a:r>
            <a:r>
              <a:rPr lang="fa-IR" dirty="0" smtClean="0"/>
              <a:t>“</a:t>
            </a:r>
            <a:r>
              <a:rPr lang="en-US" dirty="0" smtClean="0"/>
              <a:t> </a:t>
            </a:r>
            <a:r>
              <a:rPr lang="fa-IR" dirty="0" smtClean="0"/>
              <a:t> را دیدید، </a:t>
            </a:r>
            <a:r>
              <a:rPr lang="en-US" dirty="0" smtClean="0"/>
              <a:t>u</a:t>
            </a:r>
            <a:r>
              <a:rPr lang="fa-IR" dirty="0" smtClean="0"/>
              <a:t> به معنای میکرو (</a:t>
            </a:r>
            <a:r>
              <a:rPr lang="fa-IR" dirty="0" smtClean="0">
                <a:sym typeface="Symbol"/>
              </a:rPr>
              <a:t></a:t>
            </a:r>
            <a:r>
              <a:rPr lang="fa-IR" dirty="0" smtClean="0"/>
              <a:t>) می باشد</a:t>
            </a:r>
          </a:p>
          <a:p>
            <a:r>
              <a:rPr lang="fa-IR" dirty="0" smtClean="0"/>
              <a:t>علاوه بر ظرفیت، می توانید ولتاژ مجاز خازن را ببینید</a:t>
            </a:r>
          </a:p>
          <a:p>
            <a:endParaRPr lang="fa-IR" dirty="0" smtClean="0"/>
          </a:p>
          <a:p>
            <a:r>
              <a:rPr lang="fa-IR" dirty="0" smtClean="0"/>
              <a:t>روی بدنه خازن های الکترولیتی، پایه منفی نیز مشخص می شود</a:t>
            </a:r>
          </a:p>
        </p:txBody>
      </p:sp>
      <p:pic>
        <p:nvPicPr>
          <p:cNvPr id="4" name="Picture 3" descr="9898.jpg"/>
          <p:cNvPicPr>
            <a:picLocks noChangeAspect="1"/>
          </p:cNvPicPr>
          <p:nvPr/>
        </p:nvPicPr>
        <p:blipFill>
          <a:blip r:embed="rId2" cstate="print">
            <a:lum contrast="30000"/>
          </a:blip>
          <a:stretch>
            <a:fillRect/>
          </a:stretch>
        </p:blipFill>
        <p:spPr>
          <a:xfrm>
            <a:off x="357158" y="1214422"/>
            <a:ext cx="3079124" cy="2286016"/>
          </a:xfrm>
          <a:prstGeom prst="rect">
            <a:avLst/>
          </a:prstGeom>
        </p:spPr>
      </p:pic>
      <p:pic>
        <p:nvPicPr>
          <p:cNvPr id="5" name="Picture 4" descr="8787.jpg"/>
          <p:cNvPicPr>
            <a:picLocks noChangeAspect="1"/>
          </p:cNvPicPr>
          <p:nvPr/>
        </p:nvPicPr>
        <p:blipFill>
          <a:blip r:embed="rId3" cstate="print">
            <a:lum contrast="20000"/>
          </a:blip>
          <a:srcRect r="19865"/>
          <a:stretch>
            <a:fillRect/>
          </a:stretch>
        </p:blipFill>
        <p:spPr>
          <a:xfrm>
            <a:off x="500034" y="3857628"/>
            <a:ext cx="2928958" cy="284281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4345.jpg"/>
          <p:cNvPicPr>
            <a:picLocks noChangeAspect="1"/>
          </p:cNvPicPr>
          <p:nvPr/>
        </p:nvPicPr>
        <p:blipFill>
          <a:blip r:embed="rId2" cstate="print">
            <a:lum contrast="40000"/>
          </a:blip>
          <a:stretch>
            <a:fillRect/>
          </a:stretch>
        </p:blipFill>
        <p:spPr>
          <a:xfrm>
            <a:off x="571472" y="3749733"/>
            <a:ext cx="2714644" cy="3108267"/>
          </a:xfrm>
          <a:prstGeom prst="rect">
            <a:avLst/>
          </a:prstGeom>
        </p:spPr>
      </p:pic>
      <p:sp>
        <p:nvSpPr>
          <p:cNvPr id="2" name="Title 1"/>
          <p:cNvSpPr>
            <a:spLocks noGrp="1"/>
          </p:cNvSpPr>
          <p:nvPr>
            <p:ph type="title"/>
          </p:nvPr>
        </p:nvSpPr>
        <p:spPr/>
        <p:txBody>
          <a:bodyPr/>
          <a:lstStyle/>
          <a:p>
            <a:pPr algn="r"/>
            <a:r>
              <a:rPr lang="fa-IR" dirty="0" smtClean="0"/>
              <a:t>نحوه خواندن مقدار خازن</a:t>
            </a:r>
            <a:endParaRPr lang="fa-IR" dirty="0"/>
          </a:p>
        </p:txBody>
      </p:sp>
      <p:sp>
        <p:nvSpPr>
          <p:cNvPr id="3" name="Content Placeholder 2"/>
          <p:cNvSpPr>
            <a:spLocks noGrp="1"/>
          </p:cNvSpPr>
          <p:nvPr>
            <p:ph sz="quarter" idx="1"/>
          </p:nvPr>
        </p:nvSpPr>
        <p:spPr>
          <a:xfrm>
            <a:off x="500034" y="1447800"/>
            <a:ext cx="8186766" cy="4572000"/>
          </a:xfrm>
        </p:spPr>
        <p:txBody>
          <a:bodyPr/>
          <a:lstStyle/>
          <a:p>
            <a:r>
              <a:rPr lang="fa-IR" dirty="0" smtClean="0"/>
              <a:t>در خازن های عدسی معمولا عددی یک تا سه رقمی درج می شود.</a:t>
            </a:r>
          </a:p>
          <a:p>
            <a:r>
              <a:rPr lang="fa-IR" dirty="0" smtClean="0"/>
              <a:t>اعداد یک و دو رقمی، ظرفیت خازن را بر حسب پیکو فاراد مشخص می کنند.</a:t>
            </a:r>
          </a:p>
          <a:p>
            <a:r>
              <a:rPr lang="fa-IR" dirty="0" smtClean="0"/>
              <a:t>برای اعداد سه رقمی، مانند خواندن مقاومت: عدد آخر تعداد صفر ها را مشخص می کند</a:t>
            </a:r>
          </a:p>
          <a:p>
            <a:r>
              <a:rPr lang="fa-IR" dirty="0" smtClean="0"/>
              <a:t>نکته: عدد خوانده شده به واحد پیکو فاراد (</a:t>
            </a:r>
            <a:r>
              <a:rPr lang="en-US" dirty="0" smtClean="0"/>
              <a:t>1pF=10</a:t>
            </a:r>
            <a:r>
              <a:rPr lang="en-US" baseline="30000" dirty="0" smtClean="0"/>
              <a:t>-12</a:t>
            </a:r>
            <a:r>
              <a:rPr lang="en-US" dirty="0" smtClean="0"/>
              <a:t> F</a:t>
            </a:r>
            <a:r>
              <a:rPr lang="fa-IR" dirty="0" smtClean="0"/>
              <a:t>) بیان می شود.</a:t>
            </a:r>
          </a:p>
          <a:p>
            <a:r>
              <a:rPr lang="fa-IR" dirty="0" smtClean="0"/>
              <a:t>تمرین: مقدار ظرفیت خازن را بخوانید:</a:t>
            </a:r>
          </a:p>
          <a:p>
            <a:endParaRPr lang="fa-IR" dirty="0" smtClean="0"/>
          </a:p>
          <a:p>
            <a:r>
              <a:rPr lang="en-US" dirty="0" smtClean="0"/>
              <a:t>C = 150000 pF = 150 </a:t>
            </a:r>
            <a:r>
              <a:rPr lang="en-US" dirty="0" err="1" smtClean="0"/>
              <a:t>nF</a:t>
            </a:r>
            <a:r>
              <a:rPr lang="en-US" dirty="0" smtClean="0"/>
              <a:t> = 0.15 </a:t>
            </a:r>
            <a:r>
              <a:rPr lang="en-US" dirty="0" err="1" smtClean="0"/>
              <a:t>uF</a:t>
            </a:r>
            <a:endParaRPr lang="fa-I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مولتی متر</a:t>
            </a:r>
            <a:endParaRPr lang="fa-IR" dirty="0"/>
          </a:p>
        </p:txBody>
      </p:sp>
      <p:pic>
        <p:nvPicPr>
          <p:cNvPr id="4" name="Content Placeholder 3" descr="Ohmmeter.jpg"/>
          <p:cNvPicPr>
            <a:picLocks noGrp="1" noChangeAspect="1"/>
          </p:cNvPicPr>
          <p:nvPr>
            <p:ph sz="quarter" idx="1"/>
          </p:nvPr>
        </p:nvPicPr>
        <p:blipFill>
          <a:blip r:embed="rId2" cstate="print"/>
          <a:stretch>
            <a:fillRect/>
          </a:stretch>
        </p:blipFill>
        <p:spPr>
          <a:xfrm>
            <a:off x="6357950" y="1857364"/>
            <a:ext cx="2345613" cy="3283858"/>
          </a:xfrm>
        </p:spPr>
      </p:pic>
      <p:pic>
        <p:nvPicPr>
          <p:cNvPr id="6" name="Picture 5" descr="image_digital_multimeter.jpg"/>
          <p:cNvPicPr>
            <a:picLocks noChangeAspect="1"/>
          </p:cNvPicPr>
          <p:nvPr/>
        </p:nvPicPr>
        <p:blipFill>
          <a:blip r:embed="rId3" cstate="print"/>
          <a:stretch>
            <a:fillRect/>
          </a:stretch>
        </p:blipFill>
        <p:spPr>
          <a:xfrm>
            <a:off x="3071802" y="2995604"/>
            <a:ext cx="3141320" cy="3862396"/>
          </a:xfrm>
          <a:prstGeom prst="rect">
            <a:avLst/>
          </a:prstGeom>
        </p:spPr>
      </p:pic>
      <p:pic>
        <p:nvPicPr>
          <p:cNvPr id="5" name="Picture 4" descr="U43577_01_140_140_Benchtop-Digital-Multimeter.jpg"/>
          <p:cNvPicPr>
            <a:picLocks noChangeAspect="1"/>
          </p:cNvPicPr>
          <p:nvPr/>
        </p:nvPicPr>
        <p:blipFill>
          <a:blip r:embed="rId4" cstate="print"/>
          <a:srcRect b="12481"/>
          <a:stretch>
            <a:fillRect/>
          </a:stretch>
        </p:blipFill>
        <p:spPr>
          <a:xfrm>
            <a:off x="285720" y="428604"/>
            <a:ext cx="3428270" cy="300039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210570978jn.jpg"/>
          <p:cNvPicPr>
            <a:picLocks noChangeAspect="1"/>
          </p:cNvPicPr>
          <p:nvPr/>
        </p:nvPicPr>
        <p:blipFill>
          <a:blip r:embed="rId2" cstate="print">
            <a:lum contrast="10000"/>
          </a:blip>
          <a:stretch>
            <a:fillRect/>
          </a:stretch>
        </p:blipFill>
        <p:spPr>
          <a:xfrm>
            <a:off x="214282" y="1071546"/>
            <a:ext cx="2770989" cy="5143536"/>
          </a:xfrm>
          <a:prstGeom prst="rect">
            <a:avLst/>
          </a:prstGeom>
        </p:spPr>
      </p:pic>
      <p:sp>
        <p:nvSpPr>
          <p:cNvPr id="2" name="Title 1"/>
          <p:cNvSpPr>
            <a:spLocks noGrp="1"/>
          </p:cNvSpPr>
          <p:nvPr>
            <p:ph type="title"/>
          </p:nvPr>
        </p:nvSpPr>
        <p:spPr/>
        <p:txBody>
          <a:bodyPr/>
          <a:lstStyle/>
          <a:p>
            <a:pPr algn="r"/>
            <a:r>
              <a:rPr lang="fa-IR" dirty="0" smtClean="0"/>
              <a:t>نحوه خواندن مقدار خازن</a:t>
            </a:r>
            <a:endParaRPr lang="fa-IR" dirty="0"/>
          </a:p>
        </p:txBody>
      </p:sp>
      <p:sp>
        <p:nvSpPr>
          <p:cNvPr id="3" name="Content Placeholder 2"/>
          <p:cNvSpPr>
            <a:spLocks noGrp="1"/>
          </p:cNvSpPr>
          <p:nvPr>
            <p:ph sz="quarter" idx="1"/>
          </p:nvPr>
        </p:nvSpPr>
        <p:spPr>
          <a:xfrm>
            <a:off x="2857488" y="1447800"/>
            <a:ext cx="5829312" cy="4572000"/>
          </a:xfrm>
        </p:spPr>
        <p:txBody>
          <a:bodyPr/>
          <a:lstStyle/>
          <a:p>
            <a:r>
              <a:rPr lang="fa-IR" dirty="0" smtClean="0"/>
              <a:t>روی برخی از خازن ها، علامت های دیگری نیز دیده می شود:</a:t>
            </a:r>
          </a:p>
          <a:p>
            <a:r>
              <a:rPr lang="fa-IR" dirty="0" smtClean="0"/>
              <a:t>عبارت </a:t>
            </a:r>
            <a:r>
              <a:rPr lang="en-US" dirty="0" smtClean="0"/>
              <a:t>1E</a:t>
            </a:r>
            <a:r>
              <a:rPr lang="fa-IR" dirty="0" smtClean="0"/>
              <a:t> بیانگر ولتاژ مجاز است</a:t>
            </a:r>
          </a:p>
          <a:p>
            <a:r>
              <a:rPr lang="fa-IR" dirty="0" smtClean="0"/>
              <a:t>عدد </a:t>
            </a:r>
            <a:r>
              <a:rPr lang="en-US" dirty="0" smtClean="0"/>
              <a:t>472</a:t>
            </a:r>
            <a:r>
              <a:rPr lang="fa-IR" dirty="0" smtClean="0"/>
              <a:t> مانند قبل، بیانگر ظرفیت است (</a:t>
            </a:r>
            <a:r>
              <a:rPr lang="en-US" dirty="0" smtClean="0"/>
              <a:t>4700pF</a:t>
            </a:r>
            <a:r>
              <a:rPr lang="fa-IR" dirty="0" smtClean="0"/>
              <a:t>)</a:t>
            </a:r>
          </a:p>
          <a:p>
            <a:r>
              <a:rPr lang="fa-IR" dirty="0" smtClean="0"/>
              <a:t>و حرف </a:t>
            </a:r>
            <a:r>
              <a:rPr lang="en-US" dirty="0" smtClean="0"/>
              <a:t>M</a:t>
            </a:r>
            <a:r>
              <a:rPr lang="fa-IR" dirty="0" smtClean="0"/>
              <a:t> نشان دهنده تلرانس ظرفیت است.</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par>
                          <p:cTn id="18" fill="hold">
                            <p:stCondLst>
                              <p:cond delay="500"/>
                            </p:stCondLst>
                            <p:childTnLst>
                              <p:par>
                                <p:cTn id="19" presetID="18" presetClass="entr" presetSubtype="12"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strips(downLeft)">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دیودها</a:t>
            </a:r>
            <a:endParaRPr lang="fa-IR" dirty="0"/>
          </a:p>
        </p:txBody>
      </p:sp>
      <p:sp>
        <p:nvSpPr>
          <p:cNvPr id="3" name="Content Placeholder 2"/>
          <p:cNvSpPr>
            <a:spLocks noGrp="1"/>
          </p:cNvSpPr>
          <p:nvPr>
            <p:ph sz="quarter" idx="1"/>
          </p:nvPr>
        </p:nvSpPr>
        <p:spPr/>
        <p:txBody>
          <a:bodyPr/>
          <a:lstStyle/>
          <a:p>
            <a:r>
              <a:rPr lang="fa-IR" dirty="0" smtClean="0"/>
              <a:t>این قطعات از نیمه رساناها ساخته شده اند</a:t>
            </a:r>
          </a:p>
          <a:p>
            <a:pPr lvl="1"/>
            <a:r>
              <a:rPr lang="fa-IR" dirty="0" smtClean="0"/>
              <a:t>دیودهای نوری</a:t>
            </a:r>
          </a:p>
          <a:p>
            <a:pPr lvl="1"/>
            <a:r>
              <a:rPr lang="fa-IR" dirty="0" smtClean="0"/>
              <a:t>دیودهای یکسو کننده</a:t>
            </a:r>
            <a:endParaRPr lang="fa-IR" dirty="0"/>
          </a:p>
        </p:txBody>
      </p:sp>
      <p:pic>
        <p:nvPicPr>
          <p:cNvPr id="4" name="Picture 3" descr="80.jpg"/>
          <p:cNvPicPr>
            <a:picLocks noChangeAspect="1"/>
          </p:cNvPicPr>
          <p:nvPr/>
        </p:nvPicPr>
        <p:blipFill>
          <a:blip r:embed="rId2" cstate="print">
            <a:lum contrast="10000"/>
          </a:blip>
          <a:stretch>
            <a:fillRect/>
          </a:stretch>
        </p:blipFill>
        <p:spPr>
          <a:xfrm>
            <a:off x="357158" y="2143116"/>
            <a:ext cx="4867178" cy="442913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دیودهای نوری</a:t>
            </a:r>
            <a:endParaRPr lang="fa-IR" dirty="0"/>
          </a:p>
        </p:txBody>
      </p:sp>
      <p:sp>
        <p:nvSpPr>
          <p:cNvPr id="3" name="Content Placeholder 2"/>
          <p:cNvSpPr>
            <a:spLocks noGrp="1"/>
          </p:cNvSpPr>
          <p:nvPr>
            <p:ph sz="quarter" idx="1"/>
          </p:nvPr>
        </p:nvSpPr>
        <p:spPr>
          <a:xfrm>
            <a:off x="914400" y="1447800"/>
            <a:ext cx="7772400" cy="4910158"/>
          </a:xfrm>
        </p:spPr>
        <p:txBody>
          <a:bodyPr/>
          <a:lstStyle/>
          <a:p>
            <a:r>
              <a:rPr lang="fa-IR" dirty="0" smtClean="0"/>
              <a:t>این قطعات را به اختصار </a:t>
            </a:r>
            <a:r>
              <a:rPr lang="en-US" dirty="0" smtClean="0"/>
              <a:t>LED</a:t>
            </a:r>
            <a:r>
              <a:rPr lang="fa-IR" dirty="0" smtClean="0"/>
              <a:t> می نامند</a:t>
            </a:r>
          </a:p>
          <a:p>
            <a:pPr algn="ctr">
              <a:buNone/>
            </a:pPr>
            <a:r>
              <a:rPr lang="en-US" dirty="0" smtClean="0"/>
              <a:t>Light Emission Diode</a:t>
            </a:r>
            <a:endParaRPr lang="fa-IR" dirty="0" smtClean="0"/>
          </a:p>
          <a:p>
            <a:endParaRPr lang="fa-IR" dirty="0" smtClean="0"/>
          </a:p>
          <a:p>
            <a:r>
              <a:rPr lang="fa-IR" dirty="0" smtClean="0"/>
              <a:t>تشخیص پایه های </a:t>
            </a:r>
            <a:r>
              <a:rPr lang="en-US" dirty="0" smtClean="0"/>
              <a:t>LED</a:t>
            </a:r>
          </a:p>
          <a:p>
            <a:endParaRPr lang="fa-IR" dirty="0" smtClean="0"/>
          </a:p>
          <a:p>
            <a:endParaRPr lang="fa-IR" dirty="0" smtClean="0"/>
          </a:p>
          <a:p>
            <a:endParaRPr lang="en-US" dirty="0" smtClean="0"/>
          </a:p>
          <a:p>
            <a:r>
              <a:rPr lang="fa-IR" dirty="0" smtClean="0"/>
              <a:t>به دلیل کم شدن مقاومت </a:t>
            </a:r>
            <a:r>
              <a:rPr lang="en-US" dirty="0" smtClean="0"/>
              <a:t>LED</a:t>
            </a:r>
            <a:r>
              <a:rPr lang="fa-IR" dirty="0" smtClean="0"/>
              <a:t> هنگام گرم شدن، جریان </a:t>
            </a:r>
            <a:r>
              <a:rPr lang="en-US" dirty="0" smtClean="0"/>
              <a:t>LED</a:t>
            </a:r>
            <a:r>
              <a:rPr lang="fa-IR" dirty="0" smtClean="0"/>
              <a:t> زیاد خواهد شد و این باعث افزایش دمای </a:t>
            </a:r>
            <a:r>
              <a:rPr lang="en-US" dirty="0" smtClean="0"/>
              <a:t>LED</a:t>
            </a:r>
            <a:r>
              <a:rPr lang="fa-IR" dirty="0" smtClean="0"/>
              <a:t> و سوختن آن می شود.</a:t>
            </a:r>
          </a:p>
          <a:p>
            <a:r>
              <a:rPr lang="fa-IR" dirty="0" smtClean="0"/>
              <a:t>راه حل، گذاشتن یک مقاومت در مدار </a:t>
            </a:r>
            <a:r>
              <a:rPr lang="en-US" dirty="0" smtClean="0"/>
              <a:t> LED</a:t>
            </a:r>
            <a:r>
              <a:rPr lang="fa-IR" dirty="0" smtClean="0"/>
              <a:t>به صورت سری است! چرا؟</a:t>
            </a:r>
            <a:endParaRPr lang="fa-IR" dirty="0"/>
          </a:p>
        </p:txBody>
      </p:sp>
      <p:grpSp>
        <p:nvGrpSpPr>
          <p:cNvPr id="17" name="Group 16"/>
          <p:cNvGrpSpPr/>
          <p:nvPr/>
        </p:nvGrpSpPr>
        <p:grpSpPr>
          <a:xfrm>
            <a:off x="642910" y="1285860"/>
            <a:ext cx="1500198" cy="2929751"/>
            <a:chOff x="1214414" y="1785927"/>
            <a:chExt cx="1500198" cy="2929751"/>
          </a:xfrm>
        </p:grpSpPr>
        <p:sp>
          <p:nvSpPr>
            <p:cNvPr id="4" name="Flowchart: Delay 3"/>
            <p:cNvSpPr/>
            <p:nvPr/>
          </p:nvSpPr>
          <p:spPr>
            <a:xfrm rot="16200000">
              <a:off x="1142976" y="2000241"/>
              <a:ext cx="1643074" cy="1214446"/>
            </a:xfrm>
            <a:prstGeom prst="flowChartDelay">
              <a:avLst/>
            </a:prstGeom>
            <a:solidFill>
              <a:srgbClr val="33CC33"/>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ectangle 4"/>
            <p:cNvSpPr/>
            <p:nvPr/>
          </p:nvSpPr>
          <p:spPr>
            <a:xfrm>
              <a:off x="1214414" y="3357561"/>
              <a:ext cx="1500198" cy="315831"/>
            </a:xfrm>
            <a:prstGeom prst="rect">
              <a:avLst/>
            </a:prstGeom>
            <a:solidFill>
              <a:srgbClr val="33CC33"/>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8" name="Straight Connector 7"/>
            <p:cNvCxnSpPr/>
            <p:nvPr/>
          </p:nvCxnSpPr>
          <p:spPr>
            <a:xfrm flipH="1">
              <a:off x="2171683" y="2928934"/>
              <a:ext cx="794" cy="1786744"/>
            </a:xfrm>
            <a:prstGeom prst="line">
              <a:avLst/>
            </a:prstGeom>
            <a:ln w="889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714348" y="3714752"/>
              <a:ext cx="2000264" cy="1588"/>
            </a:xfrm>
            <a:prstGeom prst="line">
              <a:avLst/>
            </a:prstGeom>
            <a:ln w="889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ight Triangle 13"/>
            <p:cNvSpPr/>
            <p:nvPr/>
          </p:nvSpPr>
          <p:spPr>
            <a:xfrm rot="5400000">
              <a:off x="1750199" y="2678901"/>
              <a:ext cx="357190" cy="428628"/>
            </a:xfrm>
            <a:prstGeom prst="r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Right Triangle 14"/>
            <p:cNvSpPr/>
            <p:nvPr/>
          </p:nvSpPr>
          <p:spPr>
            <a:xfrm rot="16200000">
              <a:off x="1928794" y="2786058"/>
              <a:ext cx="285752" cy="285752"/>
            </a:xfrm>
            <a:prstGeom prst="r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sp>
        <p:nvSpPr>
          <p:cNvPr id="18" name="TextBox 17"/>
          <p:cNvSpPr txBox="1"/>
          <p:nvPr/>
        </p:nvSpPr>
        <p:spPr>
          <a:xfrm>
            <a:off x="642910" y="3484906"/>
            <a:ext cx="1500198" cy="1015663"/>
          </a:xfrm>
          <a:prstGeom prst="rect">
            <a:avLst/>
          </a:prstGeom>
          <a:noFill/>
        </p:spPr>
        <p:txBody>
          <a:bodyPr wrap="square" rtlCol="1">
            <a:spAutoFit/>
          </a:bodyPr>
          <a:lstStyle/>
          <a:p>
            <a:r>
              <a:rPr lang="fa-IR" sz="6000" dirty="0" smtClean="0"/>
              <a:t>+    -</a:t>
            </a:r>
            <a:endParaRPr lang="fa-IR"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lide(fromBottom)">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slide(fromBottom)">
                                      <p:cBhvr>
                                        <p:cTn id="16" dur="500"/>
                                        <p:tgtEl>
                                          <p:spTgt spid="3">
                                            <p:txEl>
                                              <p:pRg st="3" end="3"/>
                                            </p:txEl>
                                          </p:spTgt>
                                        </p:tgtEl>
                                      </p:cBhvr>
                                    </p:animEffect>
                                  </p:childTnLst>
                                </p:cTn>
                              </p:par>
                            </p:childTnLst>
                          </p:cTn>
                        </p:par>
                        <p:par>
                          <p:cTn id="17" fill="hold">
                            <p:stCondLst>
                              <p:cond delay="500"/>
                            </p:stCondLst>
                            <p:childTnLst>
                              <p:par>
                                <p:cTn id="18" presetID="12" presetClass="entr" presetSubtype="4"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slide(fromBottom)">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slide(fromBottom)">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slide(fromBottom)">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descr="767.jpg"/>
          <p:cNvPicPr>
            <a:picLocks noChangeAspect="1"/>
          </p:cNvPicPr>
          <p:nvPr/>
        </p:nvPicPr>
        <p:blipFill>
          <a:blip r:embed="rId2" cstate="print">
            <a:lum bright="10000" contrast="20000"/>
          </a:blip>
          <a:stretch>
            <a:fillRect/>
          </a:stretch>
        </p:blipFill>
        <p:spPr>
          <a:xfrm rot="18916759">
            <a:off x="5728475" y="4579216"/>
            <a:ext cx="2479655" cy="2479655"/>
          </a:xfrm>
          <a:prstGeom prst="rect">
            <a:avLst/>
          </a:prstGeom>
        </p:spPr>
      </p:pic>
      <p:pic>
        <p:nvPicPr>
          <p:cNvPr id="37" name="Picture 36" descr="767.jpg"/>
          <p:cNvPicPr>
            <a:picLocks noChangeAspect="1"/>
          </p:cNvPicPr>
          <p:nvPr/>
        </p:nvPicPr>
        <p:blipFill>
          <a:blip r:embed="rId2" cstate="print">
            <a:lum bright="10000" contrast="20000"/>
          </a:blip>
          <a:stretch>
            <a:fillRect/>
          </a:stretch>
        </p:blipFill>
        <p:spPr>
          <a:xfrm rot="18916759">
            <a:off x="5722216" y="2228021"/>
            <a:ext cx="2479655" cy="2479655"/>
          </a:xfrm>
          <a:prstGeom prst="rect">
            <a:avLst/>
          </a:prstGeom>
        </p:spPr>
      </p:pic>
      <p:grpSp>
        <p:nvGrpSpPr>
          <p:cNvPr id="51" name="Group 50"/>
          <p:cNvGrpSpPr/>
          <p:nvPr/>
        </p:nvGrpSpPr>
        <p:grpSpPr>
          <a:xfrm>
            <a:off x="6072198" y="4357694"/>
            <a:ext cx="1285884" cy="714380"/>
            <a:chOff x="5143504" y="2571744"/>
            <a:chExt cx="1285884" cy="714380"/>
          </a:xfrm>
        </p:grpSpPr>
        <p:cxnSp>
          <p:nvCxnSpPr>
            <p:cNvPr id="48" name="Straight Connector 47"/>
            <p:cNvCxnSpPr/>
            <p:nvPr/>
          </p:nvCxnSpPr>
          <p:spPr>
            <a:xfrm>
              <a:off x="5143504" y="2928934"/>
              <a:ext cx="1285884"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ight Triangle 45"/>
            <p:cNvSpPr/>
            <p:nvPr/>
          </p:nvSpPr>
          <p:spPr>
            <a:xfrm rot="2700000">
              <a:off x="5721586" y="2705432"/>
              <a:ext cx="468000" cy="46800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50" name="Straight Connector 49"/>
            <p:cNvCxnSpPr/>
            <p:nvPr/>
          </p:nvCxnSpPr>
          <p:spPr>
            <a:xfrm rot="5400000">
              <a:off x="5214942" y="2928140"/>
              <a:ext cx="71438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1928794" y="3114340"/>
            <a:ext cx="1285884" cy="85725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9" name="Rectangle 18"/>
          <p:cNvSpPr/>
          <p:nvPr/>
        </p:nvSpPr>
        <p:spPr>
          <a:xfrm>
            <a:off x="835959" y="3114340"/>
            <a:ext cx="1092835" cy="85725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nvGrpSpPr>
          <p:cNvPr id="43" name="Group 42"/>
          <p:cNvGrpSpPr/>
          <p:nvPr/>
        </p:nvGrpSpPr>
        <p:grpSpPr>
          <a:xfrm rot="16452910">
            <a:off x="1036246" y="2206056"/>
            <a:ext cx="1714512" cy="1714512"/>
            <a:chOff x="71406" y="3357562"/>
            <a:chExt cx="1714512" cy="1714512"/>
          </a:xfrm>
        </p:grpSpPr>
        <p:sp>
          <p:nvSpPr>
            <p:cNvPr id="41" name="Rectangle 40"/>
            <p:cNvSpPr/>
            <p:nvPr/>
          </p:nvSpPr>
          <p:spPr>
            <a:xfrm>
              <a:off x="71406" y="3357562"/>
              <a:ext cx="857256" cy="857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2" name="Rectangle 41"/>
            <p:cNvSpPr/>
            <p:nvPr/>
          </p:nvSpPr>
          <p:spPr>
            <a:xfrm>
              <a:off x="928662" y="4214818"/>
              <a:ext cx="857256" cy="85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sp>
        <p:nvSpPr>
          <p:cNvPr id="2" name="Title 1"/>
          <p:cNvSpPr>
            <a:spLocks noGrp="1"/>
          </p:cNvSpPr>
          <p:nvPr>
            <p:ph type="title"/>
          </p:nvPr>
        </p:nvSpPr>
        <p:spPr/>
        <p:txBody>
          <a:bodyPr/>
          <a:lstStyle/>
          <a:p>
            <a:pPr algn="r"/>
            <a:r>
              <a:rPr lang="fa-IR" dirty="0" smtClean="0"/>
              <a:t>دیودهای یکسو کننده</a:t>
            </a:r>
            <a:endParaRPr lang="fa-IR" dirty="0"/>
          </a:p>
        </p:txBody>
      </p:sp>
      <p:sp>
        <p:nvSpPr>
          <p:cNvPr id="3" name="Content Placeholder 2"/>
          <p:cNvSpPr>
            <a:spLocks noGrp="1"/>
          </p:cNvSpPr>
          <p:nvPr>
            <p:ph sz="quarter" idx="1"/>
          </p:nvPr>
        </p:nvSpPr>
        <p:spPr/>
        <p:txBody>
          <a:bodyPr/>
          <a:lstStyle/>
          <a:p>
            <a:r>
              <a:rPr lang="fa-IR" dirty="0" smtClean="0"/>
              <a:t>این قطعات جریان را تنها از یک طرف عبور می دهند!</a:t>
            </a:r>
          </a:p>
          <a:p>
            <a:r>
              <a:rPr lang="fa-IR" dirty="0" smtClean="0"/>
              <a:t>تشبیه به شیر آب یک طرفه:</a:t>
            </a:r>
            <a:endParaRPr lang="fa-IR" dirty="0"/>
          </a:p>
        </p:txBody>
      </p:sp>
      <p:cxnSp>
        <p:nvCxnSpPr>
          <p:cNvPr id="5" name="Straight Connector 4"/>
          <p:cNvCxnSpPr/>
          <p:nvPr/>
        </p:nvCxnSpPr>
        <p:spPr>
          <a:xfrm>
            <a:off x="835959" y="4070354"/>
            <a:ext cx="2376000" cy="1588"/>
          </a:xfrm>
          <a:prstGeom prst="line">
            <a:avLst/>
          </a:prstGeom>
          <a:ln w="1270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35959" y="3000372"/>
            <a:ext cx="2376000" cy="1588"/>
          </a:xfrm>
          <a:prstGeom prst="line">
            <a:avLst/>
          </a:prstGeom>
          <a:ln w="1270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flipV="1">
            <a:off x="1834173" y="3929396"/>
            <a:ext cx="288000" cy="1588"/>
          </a:xfrm>
          <a:prstGeom prst="line">
            <a:avLst/>
          </a:prstGeom>
          <a:ln w="1270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836091" y="2143116"/>
            <a:ext cx="142876" cy="1800000"/>
            <a:chOff x="2928926" y="1357298"/>
            <a:chExt cx="142876" cy="1857388"/>
          </a:xfrm>
        </p:grpSpPr>
        <p:cxnSp>
          <p:nvCxnSpPr>
            <p:cNvPr id="10" name="Straight Connector 9"/>
            <p:cNvCxnSpPr/>
            <p:nvPr/>
          </p:nvCxnSpPr>
          <p:spPr>
            <a:xfrm rot="5400000">
              <a:off x="2500298" y="2714620"/>
              <a:ext cx="928694" cy="71438"/>
            </a:xfrm>
            <a:prstGeom prst="line">
              <a:avLst/>
            </a:prstGeom>
            <a:ln w="57150">
              <a:solidFill>
                <a:schemeClr val="accent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2571736" y="1785926"/>
              <a:ext cx="928694" cy="71438"/>
            </a:xfrm>
            <a:prstGeom prst="line">
              <a:avLst/>
            </a:prstGeom>
            <a:ln w="57150">
              <a:noFill/>
              <a:headEnd type="oval"/>
              <a:tailEnd type="none"/>
            </a:ln>
          </p:spPr>
          <p:style>
            <a:lnRef idx="1">
              <a:schemeClr val="accent1"/>
            </a:lnRef>
            <a:fillRef idx="0">
              <a:schemeClr val="accent1"/>
            </a:fillRef>
            <a:effectRef idx="0">
              <a:schemeClr val="accent1"/>
            </a:effectRef>
            <a:fontRef idx="minor">
              <a:schemeClr val="tx1"/>
            </a:fontRef>
          </p:style>
        </p:cxnSp>
      </p:grpSp>
      <p:sp>
        <p:nvSpPr>
          <p:cNvPr id="26" name="Rectangle 25"/>
          <p:cNvSpPr/>
          <p:nvPr/>
        </p:nvSpPr>
        <p:spPr>
          <a:xfrm>
            <a:off x="837554" y="5326670"/>
            <a:ext cx="1021397" cy="85725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28" name="Straight Connector 27"/>
          <p:cNvCxnSpPr/>
          <p:nvPr/>
        </p:nvCxnSpPr>
        <p:spPr>
          <a:xfrm>
            <a:off x="814694" y="6282684"/>
            <a:ext cx="2376000" cy="1588"/>
          </a:xfrm>
          <a:prstGeom prst="line">
            <a:avLst/>
          </a:prstGeom>
          <a:ln w="1270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14694" y="5212702"/>
            <a:ext cx="2376000" cy="1588"/>
          </a:xfrm>
          <a:prstGeom prst="line">
            <a:avLst/>
          </a:prstGeom>
          <a:ln w="1270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flipH="1" flipV="1">
            <a:off x="1812908" y="6141726"/>
            <a:ext cx="288000" cy="1588"/>
          </a:xfrm>
          <a:prstGeom prst="line">
            <a:avLst/>
          </a:prstGeom>
          <a:ln w="1270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407938" y="5710408"/>
            <a:ext cx="857255" cy="9217"/>
          </a:xfrm>
          <a:prstGeom prst="line">
            <a:avLst/>
          </a:prstGeom>
          <a:ln w="57150">
            <a:solidFill>
              <a:schemeClr val="accent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4" name="Left Arrow 43"/>
          <p:cNvSpPr/>
          <p:nvPr/>
        </p:nvSpPr>
        <p:spPr>
          <a:xfrm>
            <a:off x="6500826" y="3071810"/>
            <a:ext cx="1357322" cy="8572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5" name="Left Arrow 44"/>
          <p:cNvSpPr/>
          <p:nvPr/>
        </p:nvSpPr>
        <p:spPr>
          <a:xfrm rot="10800000">
            <a:off x="5143504" y="5429263"/>
            <a:ext cx="1357322" cy="8572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59" name="Straight Connector 58"/>
          <p:cNvCxnSpPr/>
          <p:nvPr/>
        </p:nvCxnSpPr>
        <p:spPr>
          <a:xfrm rot="5400000">
            <a:off x="6303620" y="4076099"/>
            <a:ext cx="396000" cy="1588"/>
          </a:xfrm>
          <a:prstGeom prst="line">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right)">
                                      <p:cBhvr>
                                        <p:cTn id="7" dur="500"/>
                                        <p:tgtEl>
                                          <p:spTgt spid="51"/>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p:cTn id="11" dur="1000" fill="hold"/>
                                        <p:tgtEl>
                                          <p:spTgt spid="59"/>
                                        </p:tgtEl>
                                        <p:attrNameLst>
                                          <p:attrName>ppt_w</p:attrName>
                                        </p:attrNameLst>
                                      </p:cBhvr>
                                      <p:tavLst>
                                        <p:tav tm="0">
                                          <p:val>
                                            <p:strVal val="#ppt_w*0.70"/>
                                          </p:val>
                                        </p:tav>
                                        <p:tav tm="100000">
                                          <p:val>
                                            <p:strVal val="#ppt_w"/>
                                          </p:val>
                                        </p:tav>
                                      </p:tavLst>
                                    </p:anim>
                                    <p:anim calcmode="lin" valueType="num">
                                      <p:cBhvr>
                                        <p:cTn id="12" dur="1000" fill="hold"/>
                                        <p:tgtEl>
                                          <p:spTgt spid="59"/>
                                        </p:tgtEl>
                                        <p:attrNameLst>
                                          <p:attrName>ppt_h</p:attrName>
                                        </p:attrNameLst>
                                      </p:cBhvr>
                                      <p:tavLst>
                                        <p:tav tm="0">
                                          <p:val>
                                            <p:strVal val="#ppt_h"/>
                                          </p:val>
                                        </p:tav>
                                        <p:tav tm="100000">
                                          <p:val>
                                            <p:strVal val="#ppt_h"/>
                                          </p:val>
                                        </p:tav>
                                      </p:tavLst>
                                    </p:anim>
                                    <p:animEffect transition="in" filter="fade">
                                      <p:cBhvr>
                                        <p:cTn id="13" dur="1000"/>
                                        <p:tgtEl>
                                          <p:spTgt spid="59"/>
                                        </p:tgtEl>
                                      </p:cBhvr>
                                    </p:animEffect>
                                  </p:childTnLst>
                                </p:cTn>
                              </p:par>
                            </p:childTnLst>
                          </p:cTn>
                        </p:par>
                        <p:par>
                          <p:cTn id="14" fill="hold">
                            <p:stCondLst>
                              <p:cond delay="1500"/>
                            </p:stCondLst>
                            <p:childTnLst>
                              <p:par>
                                <p:cTn id="15" presetID="33" presetClass="emph" presetSubtype="0" fill="remove" nodeType="afterEffect">
                                  <p:stCondLst>
                                    <p:cond delay="0"/>
                                  </p:stCondLst>
                                  <p:childTnLst>
                                    <p:animClr clrSpc="rgb">
                                      <p:cBhvr override="childStyle">
                                        <p:cTn id="16" dur="500" accel="50000" autoRev="1" fill="hold" tmFilter="0, 0; .33333, 1; 1, 1">
                                          <p:stCondLst>
                                            <p:cond delay="0"/>
                                          </p:stCondLst>
                                        </p:cTn>
                                        <p:tgtEl>
                                          <p:spTgt spid="59"/>
                                        </p:tgtEl>
                                        <p:attrNameLst>
                                          <p:attrName>style.color</p:attrName>
                                        </p:attrNameLst>
                                      </p:cBhvr>
                                      <p:to>
                                        <a:schemeClr val="accent2"/>
                                      </p:to>
                                    </p:animClr>
                                    <p:animClr clrSpc="rgb">
                                      <p:cBhvr>
                                        <p:cTn id="17" dur="500" accel="50000" autoRev="1" fill="hold" tmFilter="0, 0; .33333, 1; 1, 1">
                                          <p:stCondLst>
                                            <p:cond delay="0"/>
                                          </p:stCondLst>
                                        </p:cTn>
                                        <p:tgtEl>
                                          <p:spTgt spid="59"/>
                                        </p:tgtEl>
                                        <p:attrNameLst>
                                          <p:attrName>fillcolor</p:attrName>
                                        </p:attrNameLst>
                                      </p:cBhvr>
                                      <p:to>
                                        <a:schemeClr val="accent2"/>
                                      </p:to>
                                    </p:animClr>
                                    <p:set>
                                      <p:cBhvr>
                                        <p:cTn id="18" dur="1000" fill="hold"/>
                                        <p:tgtEl>
                                          <p:spTgt spid="59"/>
                                        </p:tgtEl>
                                        <p:attrNameLst>
                                          <p:attrName>fill.type</p:attrName>
                                        </p:attrNameLst>
                                      </p:cBhvr>
                                      <p:to>
                                        <p:strVal val="solid"/>
                                      </p:to>
                                    </p:set>
                                    <p:set>
                                      <p:cBhvr>
                                        <p:cTn id="19" dur="1000" fill="hold"/>
                                        <p:tgtEl>
                                          <p:spTgt spid="59"/>
                                        </p:tgtEl>
                                        <p:attrNameLst>
                                          <p:attrName>fill.on</p:attrName>
                                        </p:attrNameLst>
                                      </p:cBhvr>
                                      <p:to>
                                        <p:strVal val="true"/>
                                      </p:to>
                                    </p:set>
                                    <p:animScale>
                                      <p:cBhvr>
                                        <p:cTn id="20" dur="500" accel="50000" autoRev="1" fill="hold" tmFilter="0, 0; .33333, 1; 1, 1">
                                          <p:stCondLst>
                                            <p:cond delay="0"/>
                                          </p:stCondLst>
                                        </p:cTn>
                                        <p:tgtEl>
                                          <p:spTgt spid="59"/>
                                        </p:tgtEl>
                                      </p:cBhvr>
                                      <p:from x="100000" y="100000"/>
                                      <p:to x="100000" y="140000"/>
                                    </p:animScale>
                                  </p:childTnLst>
                                </p:cTn>
                              </p:par>
                            </p:childTnLst>
                          </p:cTn>
                        </p:par>
                        <p:par>
                          <p:cTn id="21" fill="hold">
                            <p:stCondLst>
                              <p:cond delay="2500"/>
                            </p:stCondLst>
                            <p:childTnLst>
                              <p:par>
                                <p:cTn id="22" presetID="11" presetClass="exit" presetSubtype="0" fill="hold" nodeType="afterEffect">
                                  <p:stCondLst>
                                    <p:cond delay="0"/>
                                  </p:stCondLst>
                                  <p:childTnLst>
                                    <p:anim calcmode="discrete" valueType="str">
                                      <p:cBhvr>
                                        <p:cTn id="23" dur="1000"/>
                                        <p:tgtEl>
                                          <p:spTgt spid="59"/>
                                        </p:tgtEl>
                                        <p:attrNameLst>
                                          <p:attrName>style.visibility</p:attrName>
                                        </p:attrNameLst>
                                      </p:cBhvr>
                                      <p:tavLst>
                                        <p:tav tm="0">
                                          <p:val>
                                            <p:strVal val="hidden"/>
                                          </p:val>
                                        </p:tav>
                                        <p:tav tm="50000">
                                          <p:val>
                                            <p:strVal val="visible"/>
                                          </p:val>
                                        </p:tav>
                                      </p:tavLst>
                                    </p:anim>
                                    <p:set>
                                      <p:cBhvr>
                                        <p:cTn id="24" dur="1" fill="hold">
                                          <p:stCondLst>
                                            <p:cond delay="999"/>
                                          </p:stCondLst>
                                        </p:cTn>
                                        <p:tgtEl>
                                          <p:spTgt spid="5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4" presetClass="entr" presetSubtype="0" accel="10000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30"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1"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32"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33" dur="500"/>
                                        <p:tgtEl>
                                          <p:spTgt spid="3">
                                            <p:txEl>
                                              <p:pRg st="1" end="1"/>
                                            </p:txEl>
                                          </p:spTgt>
                                        </p:tgtEl>
                                      </p:cBhvr>
                                    </p:animEffect>
                                  </p:childTnLst>
                                </p:cTn>
                              </p:par>
                              <p:par>
                                <p:cTn id="34" presetID="18" presetClass="entr" presetSubtype="12" fill="hold" nodeType="with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strips(downLeft)">
                                      <p:cBhvr>
                                        <p:cTn id="36" dur="500"/>
                                        <p:tgtEl>
                                          <p:spTgt spid="60"/>
                                        </p:tgtEl>
                                      </p:cBhvr>
                                    </p:animEffect>
                                  </p:childTnLst>
                                </p:cTn>
                              </p:par>
                              <p:par>
                                <p:cTn id="37" presetID="18" presetClass="entr" presetSubtype="12"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strips(downLeft)">
                                      <p:cBhvr>
                                        <p:cTn id="39" dur="500"/>
                                        <p:tgtEl>
                                          <p:spTgt spid="5"/>
                                        </p:tgtEl>
                                      </p:cBhvr>
                                    </p:animEffect>
                                  </p:childTnLst>
                                </p:cTn>
                              </p:par>
                              <p:par>
                                <p:cTn id="40" presetID="18" presetClass="entr" presetSubtype="12"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strips(downLeft)">
                                      <p:cBhvr>
                                        <p:cTn id="42" dur="500"/>
                                        <p:tgtEl>
                                          <p:spTgt spid="6"/>
                                        </p:tgtEl>
                                      </p:cBhvr>
                                    </p:animEffect>
                                  </p:childTnLst>
                                </p:cTn>
                              </p:par>
                              <p:par>
                                <p:cTn id="43" presetID="18" presetClass="entr" presetSubtype="12"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strips(downLeft)">
                                      <p:cBhvr>
                                        <p:cTn id="45" dur="500"/>
                                        <p:tgtEl>
                                          <p:spTgt spid="12"/>
                                        </p:tgtEl>
                                      </p:cBhvr>
                                    </p:animEffect>
                                  </p:childTnLst>
                                </p:cTn>
                              </p:par>
                              <p:par>
                                <p:cTn id="46" presetID="18" presetClass="entr" presetSubtype="12"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strips(downLeft)">
                                      <p:cBhvr>
                                        <p:cTn id="48" dur="500"/>
                                        <p:tgtEl>
                                          <p:spTgt spid="17"/>
                                        </p:tgtEl>
                                      </p:cBhvr>
                                    </p:animEffect>
                                  </p:childTnLst>
                                </p:cTn>
                              </p:par>
                              <p:par>
                                <p:cTn id="49" presetID="18" presetClass="entr" presetSubtype="12"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strips(downLeft)">
                                      <p:cBhvr>
                                        <p:cTn id="51" dur="500"/>
                                        <p:tgtEl>
                                          <p:spTgt spid="28"/>
                                        </p:tgtEl>
                                      </p:cBhvr>
                                    </p:animEffect>
                                  </p:childTnLst>
                                </p:cTn>
                              </p:par>
                              <p:par>
                                <p:cTn id="52" presetID="18" presetClass="entr" presetSubtype="12"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strips(downLeft)">
                                      <p:cBhvr>
                                        <p:cTn id="54" dur="500"/>
                                        <p:tgtEl>
                                          <p:spTgt spid="29"/>
                                        </p:tgtEl>
                                      </p:cBhvr>
                                    </p:animEffect>
                                  </p:childTnLst>
                                </p:cTn>
                              </p:par>
                              <p:par>
                                <p:cTn id="55" presetID="18" presetClass="entr" presetSubtype="12"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strips(downLeft)">
                                      <p:cBhvr>
                                        <p:cTn id="57" dur="500"/>
                                        <p:tgtEl>
                                          <p:spTgt spid="30"/>
                                        </p:tgtEl>
                                      </p:cBhvr>
                                    </p:animEffect>
                                  </p:childTnLst>
                                </p:cTn>
                              </p:par>
                              <p:par>
                                <p:cTn id="58" presetID="18" presetClass="entr" presetSubtype="12" fill="hold"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strips(downLeft)">
                                      <p:cBhvr>
                                        <p:cTn id="60" dur="500"/>
                                        <p:tgtEl>
                                          <p:spTgt spid="33"/>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1" nodeType="click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wipe(right)">
                                      <p:cBhvr>
                                        <p:cTn id="65" dur="500"/>
                                        <p:tgtEl>
                                          <p:spTgt spid="44"/>
                                        </p:tgtEl>
                                      </p:cBhvr>
                                    </p:animEffect>
                                  </p:childTnLst>
                                </p:cTn>
                              </p:par>
                            </p:childTnLst>
                          </p:cTn>
                        </p:par>
                        <p:par>
                          <p:cTn id="66" fill="hold">
                            <p:stCondLst>
                              <p:cond delay="500"/>
                            </p:stCondLst>
                            <p:childTnLst>
                              <p:par>
                                <p:cTn id="67" presetID="26" presetClass="emph" presetSubtype="0" fill="hold" grpId="0" nodeType="afterEffect">
                                  <p:stCondLst>
                                    <p:cond delay="0"/>
                                  </p:stCondLst>
                                  <p:childTnLst>
                                    <p:animEffect transition="out" filter="fade">
                                      <p:cBhvr>
                                        <p:cTn id="68" dur="500" tmFilter="0, 0; .2, .5; .8, .5; 1, 0"/>
                                        <p:tgtEl>
                                          <p:spTgt spid="44"/>
                                        </p:tgtEl>
                                      </p:cBhvr>
                                    </p:animEffect>
                                    <p:animScale>
                                      <p:cBhvr>
                                        <p:cTn id="69" dur="250" autoRev="1" fill="hold"/>
                                        <p:tgtEl>
                                          <p:spTgt spid="44"/>
                                        </p:tgtEl>
                                      </p:cBhvr>
                                      <p:by x="105000" y="105000"/>
                                    </p:animScale>
                                  </p:childTnLst>
                                </p:cTn>
                              </p:par>
                            </p:childTnLst>
                          </p:cTn>
                        </p:par>
                        <p:par>
                          <p:cTn id="70" fill="hold">
                            <p:stCondLst>
                              <p:cond delay="1000"/>
                            </p:stCondLst>
                            <p:childTnLst>
                              <p:par>
                                <p:cTn id="71" presetID="22" presetClass="entr" presetSubtype="2" fill="hold" grpId="0" nodeType="after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wipe(right)">
                                      <p:cBhvr>
                                        <p:cTn id="73" dur="2000"/>
                                        <p:tgtEl>
                                          <p:spTgt spid="15"/>
                                        </p:tgtEl>
                                      </p:cBhvr>
                                    </p:animEffect>
                                  </p:childTnLst>
                                </p:cTn>
                              </p:par>
                            </p:childTnLst>
                          </p:cTn>
                        </p:par>
                        <p:par>
                          <p:cTn id="74" fill="hold">
                            <p:stCondLst>
                              <p:cond delay="3000"/>
                            </p:stCondLst>
                            <p:childTnLst>
                              <p:par>
                                <p:cTn id="75" presetID="8" presetClass="emph" presetSubtype="0" fill="hold" nodeType="afterEffect">
                                  <p:stCondLst>
                                    <p:cond delay="0"/>
                                  </p:stCondLst>
                                  <p:childTnLst>
                                    <p:animRot by="4800000">
                                      <p:cBhvr>
                                        <p:cTn id="76" dur="2000" fill="hold"/>
                                        <p:tgtEl>
                                          <p:spTgt spid="17"/>
                                        </p:tgtEl>
                                        <p:attrNameLst>
                                          <p:attrName>r</p:attrName>
                                        </p:attrNameLst>
                                      </p:cBhvr>
                                    </p:animRot>
                                  </p:childTnLst>
                                </p:cTn>
                              </p:par>
                              <p:par>
                                <p:cTn id="77" presetID="8" presetClass="emph" presetSubtype="0" fill="hold" nodeType="withEffect">
                                  <p:stCondLst>
                                    <p:cond delay="0"/>
                                  </p:stCondLst>
                                  <p:childTnLst>
                                    <p:animRot by="4800000">
                                      <p:cBhvr>
                                        <p:cTn id="78" dur="2000" fill="hold"/>
                                        <p:tgtEl>
                                          <p:spTgt spid="43"/>
                                        </p:tgtEl>
                                        <p:attrNameLst>
                                          <p:attrName>r</p:attrName>
                                        </p:attrNameLst>
                                      </p:cBhvr>
                                    </p:animRot>
                                  </p:childTnLst>
                                </p:cTn>
                              </p:par>
                              <p:par>
                                <p:cTn id="79" presetID="22" presetClass="entr" presetSubtype="2" fill="hold" grpId="0" nodeType="with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wipe(right)">
                                      <p:cBhvr>
                                        <p:cTn id="81" dur="2000"/>
                                        <p:tgtEl>
                                          <p:spTgt spid="19"/>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xit" presetSubtype="2" fill="hold" grpId="2" nodeType="clickEffect">
                                  <p:stCondLst>
                                    <p:cond delay="0"/>
                                  </p:stCondLst>
                                  <p:childTnLst>
                                    <p:animEffect transition="out" filter="wipe(right)">
                                      <p:cBhvr>
                                        <p:cTn id="85" dur="500"/>
                                        <p:tgtEl>
                                          <p:spTgt spid="44"/>
                                        </p:tgtEl>
                                      </p:cBhvr>
                                    </p:animEffect>
                                    <p:set>
                                      <p:cBhvr>
                                        <p:cTn id="86" dur="1" fill="hold">
                                          <p:stCondLst>
                                            <p:cond delay="499"/>
                                          </p:stCondLst>
                                        </p:cTn>
                                        <p:tgtEl>
                                          <p:spTgt spid="44"/>
                                        </p:tgtEl>
                                        <p:attrNameLst>
                                          <p:attrName>style.visibility</p:attrName>
                                        </p:attrNameLst>
                                      </p:cBhvr>
                                      <p:to>
                                        <p:strVal val="hidden"/>
                                      </p:to>
                                    </p:set>
                                  </p:childTnLst>
                                </p:cTn>
                              </p:par>
                            </p:childTnLst>
                          </p:cTn>
                        </p:par>
                        <p:par>
                          <p:cTn id="87" fill="hold">
                            <p:stCondLst>
                              <p:cond delay="500"/>
                            </p:stCondLst>
                            <p:childTnLst>
                              <p:par>
                                <p:cTn id="88" presetID="22" presetClass="entr" presetSubtype="8" fill="hold" grpId="1" nodeType="after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wipe(left)">
                                      <p:cBhvr>
                                        <p:cTn id="90" dur="500"/>
                                        <p:tgtEl>
                                          <p:spTgt spid="45"/>
                                        </p:tgtEl>
                                      </p:cBhvr>
                                    </p:animEffect>
                                  </p:childTnLst>
                                </p:cTn>
                              </p:par>
                            </p:childTnLst>
                          </p:cTn>
                        </p:par>
                        <p:par>
                          <p:cTn id="91" fill="hold">
                            <p:stCondLst>
                              <p:cond delay="1000"/>
                            </p:stCondLst>
                            <p:childTnLst>
                              <p:par>
                                <p:cTn id="92" presetID="26" presetClass="emph" presetSubtype="0" fill="hold" grpId="0" nodeType="afterEffect">
                                  <p:stCondLst>
                                    <p:cond delay="0"/>
                                  </p:stCondLst>
                                  <p:childTnLst>
                                    <p:animEffect transition="out" filter="fade">
                                      <p:cBhvr>
                                        <p:cTn id="93" dur="500" tmFilter="0, 0; .2, .5; .8, .5; 1, 0"/>
                                        <p:tgtEl>
                                          <p:spTgt spid="45"/>
                                        </p:tgtEl>
                                      </p:cBhvr>
                                    </p:animEffect>
                                    <p:animScale>
                                      <p:cBhvr>
                                        <p:cTn id="94" dur="250" autoRev="1" fill="hold"/>
                                        <p:tgtEl>
                                          <p:spTgt spid="45"/>
                                        </p:tgtEl>
                                      </p:cBhvr>
                                      <p:by x="105000" y="105000"/>
                                    </p:animScale>
                                  </p:childTnLst>
                                </p:cTn>
                              </p:par>
                            </p:childTnLst>
                          </p:cTn>
                        </p:par>
                        <p:par>
                          <p:cTn id="95" fill="hold">
                            <p:stCondLst>
                              <p:cond delay="1500"/>
                            </p:stCondLst>
                            <p:childTnLst>
                              <p:par>
                                <p:cTn id="96" presetID="22" presetClass="entr" presetSubtype="8" fill="hold" grpId="0" nodeType="after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wipe(left)">
                                      <p:cBhvr>
                                        <p:cTn id="98" dur="2000"/>
                                        <p:tgtEl>
                                          <p:spTgt spid="26"/>
                                        </p:tgtEl>
                                      </p:cBhvr>
                                    </p:animEffect>
                                  </p:childTnLst>
                                </p:cTn>
                              </p:par>
                            </p:childTnLst>
                          </p:cTn>
                        </p:par>
                        <p:par>
                          <p:cTn id="99" fill="hold">
                            <p:stCondLst>
                              <p:cond delay="3500"/>
                            </p:stCondLst>
                            <p:childTnLst>
                              <p:par>
                                <p:cTn id="100" presetID="22" presetClass="exit" presetSubtype="8" fill="hold" grpId="2" nodeType="afterEffect">
                                  <p:stCondLst>
                                    <p:cond delay="0"/>
                                  </p:stCondLst>
                                  <p:childTnLst>
                                    <p:animEffect transition="out" filter="wipe(left)">
                                      <p:cBhvr>
                                        <p:cTn id="101" dur="500"/>
                                        <p:tgtEl>
                                          <p:spTgt spid="45"/>
                                        </p:tgtEl>
                                      </p:cBhvr>
                                    </p:animEffect>
                                    <p:set>
                                      <p:cBhvr>
                                        <p:cTn id="102"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6" grpId="0" animBg="1"/>
      <p:bldP spid="44" grpId="0" animBg="1"/>
      <p:bldP spid="44" grpId="1" animBg="1"/>
      <p:bldP spid="44" grpId="2" animBg="1"/>
      <p:bldP spid="45" grpId="0" animBg="1"/>
      <p:bldP spid="45" grpId="1" animBg="1"/>
      <p:bldP spid="45" grpId="2"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ode_meters.jpg"/>
          <p:cNvPicPr>
            <a:picLocks noChangeAspect="1"/>
          </p:cNvPicPr>
          <p:nvPr/>
        </p:nvPicPr>
        <p:blipFill>
          <a:blip r:embed="rId2" cstate="print"/>
          <a:srcRect b="15759"/>
          <a:stretch>
            <a:fillRect/>
          </a:stretch>
        </p:blipFill>
        <p:spPr>
          <a:xfrm>
            <a:off x="1285852" y="2857496"/>
            <a:ext cx="7429552" cy="3857652"/>
          </a:xfrm>
          <a:prstGeom prst="rect">
            <a:avLst/>
          </a:prstGeom>
        </p:spPr>
      </p:pic>
      <p:sp>
        <p:nvSpPr>
          <p:cNvPr id="2" name="Title 1"/>
          <p:cNvSpPr>
            <a:spLocks noGrp="1"/>
          </p:cNvSpPr>
          <p:nvPr>
            <p:ph type="title"/>
          </p:nvPr>
        </p:nvSpPr>
        <p:spPr/>
        <p:txBody>
          <a:bodyPr/>
          <a:lstStyle/>
          <a:p>
            <a:pPr algn="r"/>
            <a:r>
              <a:rPr lang="fa-IR" dirty="0" smtClean="0"/>
              <a:t>تشخیص سالم بودن دیود</a:t>
            </a:r>
            <a:endParaRPr lang="fa-IR" dirty="0"/>
          </a:p>
        </p:txBody>
      </p:sp>
      <p:sp>
        <p:nvSpPr>
          <p:cNvPr id="3" name="Content Placeholder 2"/>
          <p:cNvSpPr>
            <a:spLocks noGrp="1"/>
          </p:cNvSpPr>
          <p:nvPr>
            <p:ph sz="quarter" idx="1"/>
          </p:nvPr>
        </p:nvSpPr>
        <p:spPr>
          <a:xfrm>
            <a:off x="0" y="1447800"/>
            <a:ext cx="8686800" cy="4572000"/>
          </a:xfrm>
        </p:spPr>
        <p:txBody>
          <a:bodyPr/>
          <a:lstStyle/>
          <a:p>
            <a:r>
              <a:rPr lang="fa-IR" dirty="0" smtClean="0"/>
              <a:t>دیود یکسو کننده در صورتی سالم است که تنها از یک طرف راه بدهد.</a:t>
            </a:r>
          </a:p>
          <a:p>
            <a:r>
              <a:rPr lang="fa-IR" dirty="0" smtClean="0"/>
              <a:t>هنگامی که دیود می سوزد، یا از هر دو طرف راه می دهد و یا اصلا راه نمی دهد.</a:t>
            </a:r>
          </a:p>
          <a:p>
            <a:r>
              <a:rPr lang="fa-IR" dirty="0" smtClean="0"/>
              <a:t>برای تست دیود، مقاومت آن را با قسمت تست دیود مولتی متر بسنجید</a:t>
            </a:r>
          </a:p>
          <a:p>
            <a:endParaRPr lang="fa-IR" dirty="0"/>
          </a:p>
        </p:txBody>
      </p:sp>
      <p:sp>
        <p:nvSpPr>
          <p:cNvPr id="5" name="TextBox 4"/>
          <p:cNvSpPr txBox="1"/>
          <p:nvPr/>
        </p:nvSpPr>
        <p:spPr>
          <a:xfrm>
            <a:off x="6929454" y="3143248"/>
            <a:ext cx="1928826" cy="830997"/>
          </a:xfrm>
          <a:prstGeom prst="rect">
            <a:avLst/>
          </a:prstGeom>
          <a:noFill/>
        </p:spPr>
        <p:txBody>
          <a:bodyPr wrap="square" rtlCol="1">
            <a:spAutoFit/>
          </a:bodyPr>
          <a:lstStyle/>
          <a:p>
            <a:r>
              <a:rPr lang="fa-IR" sz="2400" dirty="0" smtClean="0"/>
              <a:t>در حالت معکوس:  مقاومت بینهایت</a:t>
            </a:r>
            <a:endParaRPr lang="fa-IR" sz="2400" dirty="0"/>
          </a:p>
        </p:txBody>
      </p:sp>
      <p:sp>
        <p:nvSpPr>
          <p:cNvPr id="6" name="TextBox 5"/>
          <p:cNvSpPr txBox="1"/>
          <p:nvPr/>
        </p:nvSpPr>
        <p:spPr>
          <a:xfrm>
            <a:off x="0" y="3143248"/>
            <a:ext cx="1928826" cy="830997"/>
          </a:xfrm>
          <a:prstGeom prst="rect">
            <a:avLst/>
          </a:prstGeom>
          <a:noFill/>
        </p:spPr>
        <p:txBody>
          <a:bodyPr wrap="square" rtlCol="1">
            <a:spAutoFit/>
          </a:bodyPr>
          <a:lstStyle/>
          <a:p>
            <a:r>
              <a:rPr lang="fa-IR" sz="2400" dirty="0" smtClean="0"/>
              <a:t>در حالت مستقیم:  حدود 1 کیلو اهم </a:t>
            </a:r>
            <a:endParaRPr lang="fa-IR"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smtClean="0"/>
              <a:t>ترانزیستور </a:t>
            </a:r>
            <a:r>
              <a:rPr lang="en-US" dirty="0" smtClean="0"/>
              <a:t>BJT</a:t>
            </a:r>
            <a:r>
              <a:rPr lang="fa-IR" dirty="0" smtClean="0"/>
              <a:t> </a:t>
            </a:r>
            <a:r>
              <a:rPr lang="en-US" sz="3600" dirty="0" smtClean="0"/>
              <a:t>(Bipolar Junction Transistors)</a:t>
            </a:r>
            <a:endParaRPr lang="fa-IR" dirty="0"/>
          </a:p>
        </p:txBody>
      </p:sp>
      <p:sp>
        <p:nvSpPr>
          <p:cNvPr id="3" name="Content Placeholder 2"/>
          <p:cNvSpPr>
            <a:spLocks noGrp="1"/>
          </p:cNvSpPr>
          <p:nvPr>
            <p:ph sz="quarter" idx="1"/>
          </p:nvPr>
        </p:nvSpPr>
        <p:spPr>
          <a:xfrm>
            <a:off x="914400" y="1447800"/>
            <a:ext cx="7772400" cy="5124472"/>
          </a:xfrm>
        </p:spPr>
        <p:txBody>
          <a:bodyPr>
            <a:normAutofit lnSpcReduction="10000"/>
          </a:bodyPr>
          <a:lstStyle/>
          <a:p>
            <a:r>
              <a:rPr lang="fa-IR" dirty="0" smtClean="0"/>
              <a:t>برقراری ارتباط بین دو قسمت از مدار با اختلاف پتانسیل، به وسیله اختلاف پتانسیل ضعیف</a:t>
            </a:r>
          </a:p>
          <a:p>
            <a:r>
              <a:rPr lang="fa-IR" dirty="0" smtClean="0"/>
              <a:t>تشبیه ترانزیستور به شیر آب:</a:t>
            </a:r>
          </a:p>
          <a:p>
            <a:endParaRPr lang="fa-IR" dirty="0" smtClean="0"/>
          </a:p>
          <a:p>
            <a:endParaRPr lang="fa-IR" dirty="0" smtClean="0"/>
          </a:p>
          <a:p>
            <a:endParaRPr lang="fa-IR" dirty="0" smtClean="0"/>
          </a:p>
          <a:p>
            <a:endParaRPr lang="fa-IR" dirty="0" smtClean="0"/>
          </a:p>
          <a:p>
            <a:endParaRPr lang="fa-IR" dirty="0" smtClean="0"/>
          </a:p>
          <a:p>
            <a:r>
              <a:rPr lang="fa-IR" dirty="0" smtClean="0"/>
              <a:t>پایه های ترانزیستور را با</a:t>
            </a:r>
          </a:p>
          <a:p>
            <a:pPr marL="273050" indent="-11113">
              <a:buNone/>
            </a:pPr>
            <a:r>
              <a:rPr lang="fa-IR" dirty="0" smtClean="0"/>
              <a:t>حروف اختصاری </a:t>
            </a:r>
            <a:r>
              <a:rPr lang="en-US" dirty="0" smtClean="0"/>
              <a:t>B</a:t>
            </a:r>
            <a:r>
              <a:rPr lang="fa-IR" dirty="0" smtClean="0"/>
              <a:t> و </a:t>
            </a:r>
            <a:r>
              <a:rPr lang="en-US" dirty="0" smtClean="0"/>
              <a:t>C</a:t>
            </a:r>
            <a:r>
              <a:rPr lang="fa-IR" dirty="0" smtClean="0"/>
              <a:t> و </a:t>
            </a:r>
            <a:r>
              <a:rPr lang="en-US" dirty="0" smtClean="0"/>
              <a:t>E</a:t>
            </a:r>
            <a:r>
              <a:rPr lang="fa-IR" dirty="0" smtClean="0"/>
              <a:t> </a:t>
            </a:r>
          </a:p>
          <a:p>
            <a:pPr marL="273050" indent="-11113">
              <a:buNone/>
            </a:pPr>
            <a:r>
              <a:rPr lang="fa-IR" dirty="0" smtClean="0"/>
              <a:t>نشان می دهند</a:t>
            </a:r>
            <a:endParaRPr lang="fa-IR" dirty="0"/>
          </a:p>
        </p:txBody>
      </p:sp>
      <p:sp>
        <p:nvSpPr>
          <p:cNvPr id="7" name="Rectangle 6"/>
          <p:cNvSpPr/>
          <p:nvPr/>
        </p:nvSpPr>
        <p:spPr>
          <a:xfrm>
            <a:off x="3214678" y="4214818"/>
            <a:ext cx="1500198" cy="21431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Rectangle 9"/>
          <p:cNvSpPr/>
          <p:nvPr/>
        </p:nvSpPr>
        <p:spPr>
          <a:xfrm>
            <a:off x="3428992" y="2071678"/>
            <a:ext cx="1071570" cy="21370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ectangle 10"/>
          <p:cNvSpPr/>
          <p:nvPr/>
        </p:nvSpPr>
        <p:spPr>
          <a:xfrm>
            <a:off x="3428992" y="3857628"/>
            <a:ext cx="1071570" cy="271464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TextBox 11"/>
          <p:cNvSpPr txBox="1"/>
          <p:nvPr/>
        </p:nvSpPr>
        <p:spPr>
          <a:xfrm>
            <a:off x="1428728" y="3357562"/>
            <a:ext cx="1071570" cy="830997"/>
          </a:xfrm>
          <a:prstGeom prst="rect">
            <a:avLst/>
          </a:prstGeom>
          <a:noFill/>
        </p:spPr>
        <p:txBody>
          <a:bodyPr wrap="square" rtlCol="1">
            <a:spAutoFit/>
          </a:bodyPr>
          <a:lstStyle/>
          <a:p>
            <a:pPr algn="ctr"/>
            <a:r>
              <a:rPr lang="en-US" sz="2400" b="1" dirty="0" smtClean="0"/>
              <a:t>Base</a:t>
            </a:r>
            <a:endParaRPr lang="fa-IR" sz="2400" b="1" dirty="0" smtClean="0"/>
          </a:p>
          <a:p>
            <a:pPr algn="ctr"/>
            <a:r>
              <a:rPr lang="fa-IR" sz="2400" b="1" dirty="0" smtClean="0"/>
              <a:t>مبنا</a:t>
            </a:r>
            <a:endParaRPr lang="fa-IR" sz="2400" b="1" dirty="0"/>
          </a:p>
        </p:txBody>
      </p:sp>
      <p:sp>
        <p:nvSpPr>
          <p:cNvPr id="13" name="TextBox 12"/>
          <p:cNvSpPr txBox="1"/>
          <p:nvPr/>
        </p:nvSpPr>
        <p:spPr>
          <a:xfrm>
            <a:off x="3050031" y="2097937"/>
            <a:ext cx="1785950" cy="830997"/>
          </a:xfrm>
          <a:prstGeom prst="rect">
            <a:avLst/>
          </a:prstGeom>
          <a:noFill/>
        </p:spPr>
        <p:txBody>
          <a:bodyPr wrap="square" rtlCol="1">
            <a:spAutoFit/>
          </a:bodyPr>
          <a:lstStyle/>
          <a:p>
            <a:pPr algn="ctr"/>
            <a:r>
              <a:rPr lang="en-US" sz="2400" b="1" dirty="0" smtClean="0"/>
              <a:t>Collector</a:t>
            </a:r>
            <a:endParaRPr lang="fa-IR" sz="2400" b="1" dirty="0" smtClean="0"/>
          </a:p>
          <a:p>
            <a:pPr algn="ctr"/>
            <a:r>
              <a:rPr lang="fa-IR" sz="2400" b="1" dirty="0" smtClean="0"/>
              <a:t>جمع کننده</a:t>
            </a:r>
            <a:endParaRPr lang="fa-IR" sz="2400" b="1" dirty="0"/>
          </a:p>
        </p:txBody>
      </p:sp>
      <p:sp>
        <p:nvSpPr>
          <p:cNvPr id="14" name="TextBox 13"/>
          <p:cNvSpPr txBox="1"/>
          <p:nvPr/>
        </p:nvSpPr>
        <p:spPr>
          <a:xfrm>
            <a:off x="3000364" y="5786454"/>
            <a:ext cx="1857388" cy="830997"/>
          </a:xfrm>
          <a:prstGeom prst="rect">
            <a:avLst/>
          </a:prstGeom>
          <a:noFill/>
        </p:spPr>
        <p:txBody>
          <a:bodyPr wrap="square" rtlCol="1">
            <a:spAutoFit/>
          </a:bodyPr>
          <a:lstStyle/>
          <a:p>
            <a:pPr algn="ctr"/>
            <a:r>
              <a:rPr lang="en-US" sz="2400" b="1" dirty="0" smtClean="0"/>
              <a:t>Emitter</a:t>
            </a:r>
            <a:endParaRPr lang="fa-IR" sz="2400" b="1" dirty="0" smtClean="0"/>
          </a:p>
          <a:p>
            <a:pPr algn="ctr"/>
            <a:r>
              <a:rPr lang="fa-IR" sz="2400" b="1" dirty="0" smtClean="0"/>
              <a:t>ساتع کننده</a:t>
            </a:r>
            <a:endParaRPr lang="fa-IR" sz="2400" b="1" dirty="0"/>
          </a:p>
        </p:txBody>
      </p:sp>
      <p:sp>
        <p:nvSpPr>
          <p:cNvPr id="16" name="Rectangle 15"/>
          <p:cNvSpPr/>
          <p:nvPr/>
        </p:nvSpPr>
        <p:spPr>
          <a:xfrm>
            <a:off x="1785918" y="4167193"/>
            <a:ext cx="1428760" cy="31432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5" name="Picture 2" descr="http://www.absharan.com/Electronic/symbol.gif"/>
          <p:cNvPicPr>
            <a:picLocks noChangeAspect="1" noChangeArrowheads="1"/>
          </p:cNvPicPr>
          <p:nvPr/>
        </p:nvPicPr>
        <p:blipFill>
          <a:blip r:embed="rId2" cstate="print">
            <a:lum contrast="40000"/>
          </a:blip>
          <a:srcRect/>
          <a:stretch>
            <a:fillRect/>
          </a:stretch>
        </p:blipFill>
        <p:spPr bwMode="auto">
          <a:xfrm>
            <a:off x="2643174" y="2928934"/>
            <a:ext cx="2071702" cy="2857520"/>
          </a:xfrm>
          <a:prstGeom prst="rect">
            <a:avLst/>
          </a:prstGeom>
          <a:noFill/>
        </p:spPr>
      </p:pic>
      <p:grpSp>
        <p:nvGrpSpPr>
          <p:cNvPr id="21" name="Group 20"/>
          <p:cNvGrpSpPr/>
          <p:nvPr/>
        </p:nvGrpSpPr>
        <p:grpSpPr>
          <a:xfrm>
            <a:off x="1724025" y="2924175"/>
            <a:ext cx="4546146" cy="3239119"/>
            <a:chOff x="1724025" y="2924175"/>
            <a:chExt cx="4546146" cy="3239119"/>
          </a:xfrm>
        </p:grpSpPr>
        <p:sp>
          <p:nvSpPr>
            <p:cNvPr id="17" name="Freeform 16"/>
            <p:cNvSpPr/>
            <p:nvPr/>
          </p:nvSpPr>
          <p:spPr>
            <a:xfrm>
              <a:off x="1724025" y="2924175"/>
              <a:ext cx="1571625" cy="1200150"/>
            </a:xfrm>
            <a:custGeom>
              <a:avLst/>
              <a:gdLst>
                <a:gd name="connsiteX0" fmla="*/ 0 w 1571625"/>
                <a:gd name="connsiteY0" fmla="*/ 1200150 h 1200150"/>
                <a:gd name="connsiteX1" fmla="*/ 1571625 w 1571625"/>
                <a:gd name="connsiteY1" fmla="*/ 1200150 h 1200150"/>
                <a:gd name="connsiteX2" fmla="*/ 1571625 w 1571625"/>
                <a:gd name="connsiteY2" fmla="*/ 0 h 1200150"/>
              </a:gdLst>
              <a:ahLst/>
              <a:cxnLst>
                <a:cxn ang="0">
                  <a:pos x="connsiteX0" y="connsiteY0"/>
                </a:cxn>
                <a:cxn ang="0">
                  <a:pos x="connsiteX1" y="connsiteY1"/>
                </a:cxn>
                <a:cxn ang="0">
                  <a:pos x="connsiteX2" y="connsiteY2"/>
                </a:cxn>
              </a:cxnLst>
              <a:rect l="l" t="t" r="r" b="b"/>
              <a:pathLst>
                <a:path w="1571625" h="1200150">
                  <a:moveTo>
                    <a:pt x="0" y="1200150"/>
                  </a:moveTo>
                  <a:lnTo>
                    <a:pt x="1571625" y="1200150"/>
                  </a:lnTo>
                  <a:lnTo>
                    <a:pt x="1571625" y="0"/>
                  </a:ln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9" name="Freeform 18"/>
            <p:cNvSpPr/>
            <p:nvPr/>
          </p:nvSpPr>
          <p:spPr>
            <a:xfrm>
              <a:off x="4595751" y="2945081"/>
              <a:ext cx="1674420" cy="3218213"/>
            </a:xfrm>
            <a:custGeom>
              <a:avLst/>
              <a:gdLst>
                <a:gd name="connsiteX0" fmla="*/ 0 w 1674420"/>
                <a:gd name="connsiteY0" fmla="*/ 0 h 3218213"/>
                <a:gd name="connsiteX1" fmla="*/ 23750 w 1674420"/>
                <a:gd name="connsiteY1" fmla="*/ 1187532 h 3218213"/>
                <a:gd name="connsiteX2" fmla="*/ 1674420 w 1674420"/>
                <a:gd name="connsiteY2" fmla="*/ 1187532 h 3218213"/>
                <a:gd name="connsiteX3" fmla="*/ 1674420 w 1674420"/>
                <a:gd name="connsiteY3" fmla="*/ 1567542 h 3218213"/>
                <a:gd name="connsiteX4" fmla="*/ 11875 w 1674420"/>
                <a:gd name="connsiteY4" fmla="*/ 1567542 h 3218213"/>
                <a:gd name="connsiteX5" fmla="*/ 11875 w 1674420"/>
                <a:gd name="connsiteY5" fmla="*/ 3218213 h 3218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420" h="3218213">
                  <a:moveTo>
                    <a:pt x="0" y="0"/>
                  </a:moveTo>
                  <a:lnTo>
                    <a:pt x="23750" y="1187532"/>
                  </a:lnTo>
                  <a:lnTo>
                    <a:pt x="1674420" y="1187532"/>
                  </a:lnTo>
                  <a:lnTo>
                    <a:pt x="1674420" y="1567542"/>
                  </a:lnTo>
                  <a:lnTo>
                    <a:pt x="11875" y="1567542"/>
                  </a:lnTo>
                  <a:lnTo>
                    <a:pt x="11875" y="3218213"/>
                  </a:ln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20" name="Freeform 19"/>
            <p:cNvSpPr/>
            <p:nvPr/>
          </p:nvSpPr>
          <p:spPr>
            <a:xfrm>
              <a:off x="1733797" y="4512623"/>
              <a:ext cx="1555668" cy="1638795"/>
            </a:xfrm>
            <a:custGeom>
              <a:avLst/>
              <a:gdLst>
                <a:gd name="connsiteX0" fmla="*/ 0 w 1555668"/>
                <a:gd name="connsiteY0" fmla="*/ 0 h 1638795"/>
                <a:gd name="connsiteX1" fmla="*/ 1555668 w 1555668"/>
                <a:gd name="connsiteY1" fmla="*/ 0 h 1638795"/>
                <a:gd name="connsiteX2" fmla="*/ 1555668 w 1555668"/>
                <a:gd name="connsiteY2" fmla="*/ 1638795 h 1638795"/>
              </a:gdLst>
              <a:ahLst/>
              <a:cxnLst>
                <a:cxn ang="0">
                  <a:pos x="connsiteX0" y="connsiteY0"/>
                </a:cxn>
                <a:cxn ang="0">
                  <a:pos x="connsiteX1" y="connsiteY1"/>
                </a:cxn>
                <a:cxn ang="0">
                  <a:pos x="connsiteX2" y="connsiteY2"/>
                </a:cxn>
              </a:cxnLst>
              <a:rect l="l" t="t" r="r" b="b"/>
              <a:pathLst>
                <a:path w="1555668" h="1638795">
                  <a:moveTo>
                    <a:pt x="0" y="0"/>
                  </a:moveTo>
                  <a:lnTo>
                    <a:pt x="1555668" y="0"/>
                  </a:lnTo>
                  <a:lnTo>
                    <a:pt x="1555668" y="1638795"/>
                  </a:ln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childTnLst>
                          </p:cTn>
                        </p:par>
                        <p:par>
                          <p:cTn id="17" fill="hold">
                            <p:stCondLst>
                              <p:cond delay="1000"/>
                            </p:stCondLst>
                            <p:childTnLst>
                              <p:par>
                                <p:cTn id="18" presetID="18" presetClass="entr" presetSubtype="12"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downLeft)">
                                      <p:cBhvr>
                                        <p:cTn id="20" dur="500"/>
                                        <p:tgtEl>
                                          <p:spTgt spid="7"/>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2"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63" presetClass="path" presetSubtype="0" accel="50000" decel="50000" fill="hold" grpId="1" nodeType="clickEffect">
                                  <p:stCondLst>
                                    <p:cond delay="0"/>
                                  </p:stCondLst>
                                  <p:childTnLst>
                                    <p:animMotion origin="layout" path="M 0.00017 0.00138 L 0.13628 0.00138 " pathEditMode="fixed" rAng="0" ptsTypes="AA">
                                      <p:cBhvr>
                                        <p:cTn id="33" dur="2000" fill="hold"/>
                                        <p:tgtEl>
                                          <p:spTgt spid="16"/>
                                        </p:tgtEl>
                                        <p:attrNameLst>
                                          <p:attrName>ppt_x</p:attrName>
                                          <p:attrName>ppt_y</p:attrName>
                                        </p:attrNameLst>
                                      </p:cBhvr>
                                      <p:rCtr x="68" y="0"/>
                                    </p:animMotion>
                                  </p:childTnLst>
                                </p:cTn>
                              </p:par>
                              <p:par>
                                <p:cTn id="34" presetID="63" presetClass="path" presetSubtype="0" accel="50000" decel="50000" fill="hold" grpId="1" nodeType="withEffect">
                                  <p:stCondLst>
                                    <p:cond delay="0"/>
                                  </p:stCondLst>
                                  <p:childTnLst>
                                    <p:animMotion origin="layout" path="M 5E-6 0.00139 L 0.15053 0.00139 " pathEditMode="relative" rAng="0" ptsTypes="AA">
                                      <p:cBhvr>
                                        <p:cTn id="35" dur="2000" fill="hold"/>
                                        <p:tgtEl>
                                          <p:spTgt spid="7"/>
                                        </p:tgtEl>
                                        <p:attrNameLst>
                                          <p:attrName>ppt_x</p:attrName>
                                          <p:attrName>ppt_y</p:attrName>
                                        </p:attrNameLst>
                                      </p:cBhvr>
                                      <p:rCtr x="75" y="0"/>
                                    </p:animMotion>
                                  </p:childTnLst>
                                </p:cTn>
                              </p:par>
                            </p:childTnLst>
                          </p:cTn>
                        </p:par>
                        <p:par>
                          <p:cTn id="36" fill="hold">
                            <p:stCondLst>
                              <p:cond delay="2000"/>
                            </p:stCondLst>
                            <p:childTnLst>
                              <p:par>
                                <p:cTn id="37" presetID="22" presetClass="entr" presetSubtype="1"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grpId="0"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strips(downLeft)">
                                      <p:cBhvr>
                                        <p:cTn id="44" dur="500"/>
                                        <p:tgtEl>
                                          <p:spTgt spid="3">
                                            <p:txEl>
                                              <p:pRg st="7" end="7"/>
                                            </p:txEl>
                                          </p:spTgt>
                                        </p:tgtEl>
                                      </p:cBhvr>
                                    </p:animEffect>
                                  </p:childTnLst>
                                </p:cTn>
                              </p:par>
                              <p:par>
                                <p:cTn id="45" presetID="18" presetClass="entr" presetSubtype="12"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strips(downLeft)">
                                      <p:cBhvr>
                                        <p:cTn id="47" dur="500"/>
                                        <p:tgtEl>
                                          <p:spTgt spid="12"/>
                                        </p:tgtEl>
                                      </p:cBhvr>
                                    </p:animEffect>
                                  </p:childTnLst>
                                </p:cTn>
                              </p:par>
                              <p:par>
                                <p:cTn id="48" presetID="18" presetClass="entr" presetSubtype="12"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strips(downLeft)">
                                      <p:cBhvr>
                                        <p:cTn id="50" dur="500"/>
                                        <p:tgtEl>
                                          <p:spTgt spid="13"/>
                                        </p:tgtEl>
                                      </p:cBhvr>
                                    </p:animEffect>
                                  </p:childTnLst>
                                </p:cTn>
                              </p:par>
                              <p:par>
                                <p:cTn id="51" presetID="18" presetClass="entr" presetSubtype="12"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strips(downLeft)">
                                      <p:cBhvr>
                                        <p:cTn id="53" dur="500"/>
                                        <p:tgtEl>
                                          <p:spTgt spid="14"/>
                                        </p:tgtEl>
                                      </p:cBhvr>
                                    </p:animEffect>
                                  </p:childTnLst>
                                </p:cTn>
                              </p:par>
                            </p:childTnLst>
                          </p:cTn>
                        </p:par>
                        <p:par>
                          <p:cTn id="54" fill="hold">
                            <p:stCondLst>
                              <p:cond delay="500"/>
                            </p:stCondLst>
                            <p:childTnLst>
                              <p:par>
                                <p:cTn id="55" presetID="18" presetClass="entr" presetSubtype="12" fill="hold" grpId="0" nodeType="after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strips(downLeft)">
                                      <p:cBhvr>
                                        <p:cTn id="57" dur="500"/>
                                        <p:tgtEl>
                                          <p:spTgt spid="3">
                                            <p:txEl>
                                              <p:pRg st="8" end="8"/>
                                            </p:txEl>
                                          </p:spTgt>
                                        </p:tgtEl>
                                      </p:cBhvr>
                                    </p:animEffect>
                                  </p:childTnLst>
                                </p:cTn>
                              </p:par>
                            </p:childTnLst>
                          </p:cTn>
                        </p:par>
                        <p:par>
                          <p:cTn id="58" fill="hold">
                            <p:stCondLst>
                              <p:cond delay="1000"/>
                            </p:stCondLst>
                            <p:childTnLst>
                              <p:par>
                                <p:cTn id="59" presetID="18" presetClass="entr" presetSubtype="12" fill="hold" grpId="0" nodeType="after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strips(downLeft)">
                                      <p:cBhvr>
                                        <p:cTn id="61" dur="500"/>
                                        <p:tgtEl>
                                          <p:spTgt spid="3">
                                            <p:txEl>
                                              <p:pRg st="9" end="9"/>
                                            </p:txEl>
                                          </p:spTgt>
                                        </p:tgtEl>
                                      </p:cBhvr>
                                    </p:animEffect>
                                  </p:childTnLst>
                                </p:cTn>
                              </p:par>
                            </p:childTnLst>
                          </p:cTn>
                        </p:par>
                        <p:par>
                          <p:cTn id="62" fill="hold">
                            <p:stCondLst>
                              <p:cond delay="1500"/>
                            </p:stCondLst>
                            <p:childTnLst>
                              <p:par>
                                <p:cTn id="63" presetID="9" presetClass="entr" presetSubtype="0"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dissolve">
                                      <p:cBhvr>
                                        <p:cTn id="6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7" grpId="1" animBg="1"/>
      <p:bldP spid="10" grpId="0" animBg="1"/>
      <p:bldP spid="16" grpId="1" animBg="1"/>
      <p:bldP spid="16" grpId="2"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ترانزیستور </a:t>
            </a:r>
            <a:r>
              <a:rPr lang="en-US" dirty="0" smtClean="0"/>
              <a:t>BJT</a:t>
            </a:r>
            <a:endParaRPr lang="fa-IR" dirty="0"/>
          </a:p>
        </p:txBody>
      </p:sp>
      <p:sp>
        <p:nvSpPr>
          <p:cNvPr id="3" name="Content Placeholder 2"/>
          <p:cNvSpPr>
            <a:spLocks noGrp="1"/>
          </p:cNvSpPr>
          <p:nvPr>
            <p:ph sz="quarter" idx="1"/>
          </p:nvPr>
        </p:nvSpPr>
        <p:spPr>
          <a:xfrm>
            <a:off x="914400" y="1447800"/>
            <a:ext cx="7772400" cy="5124472"/>
          </a:xfrm>
        </p:spPr>
        <p:txBody>
          <a:bodyPr>
            <a:normAutofit/>
          </a:bodyPr>
          <a:lstStyle/>
          <a:p>
            <a:r>
              <a:rPr lang="fa-IR" dirty="0" smtClean="0"/>
              <a:t>این ترانزیستورها در سه ناحیه مختلف عمل می کنند:</a:t>
            </a:r>
          </a:p>
          <a:p>
            <a:pPr lvl="1"/>
            <a:r>
              <a:rPr lang="fa-IR" dirty="0" smtClean="0"/>
              <a:t>ناحیه قطع</a:t>
            </a:r>
          </a:p>
          <a:p>
            <a:pPr lvl="2"/>
            <a:r>
              <a:rPr lang="fa-IR" dirty="0" smtClean="0"/>
              <a:t>هیچ ارتباطی بین </a:t>
            </a:r>
            <a:r>
              <a:rPr lang="en-US" dirty="0" smtClean="0"/>
              <a:t>C</a:t>
            </a:r>
            <a:r>
              <a:rPr lang="fa-IR" dirty="0" smtClean="0"/>
              <a:t> و </a:t>
            </a:r>
            <a:r>
              <a:rPr lang="en-US" dirty="0" smtClean="0"/>
              <a:t>E</a:t>
            </a:r>
            <a:r>
              <a:rPr lang="fa-IR" dirty="0" smtClean="0"/>
              <a:t> نیست</a:t>
            </a:r>
          </a:p>
          <a:p>
            <a:pPr lvl="1"/>
            <a:endParaRPr lang="fa-IR" dirty="0" smtClean="0"/>
          </a:p>
          <a:p>
            <a:pPr lvl="1"/>
            <a:r>
              <a:rPr lang="fa-IR" dirty="0" smtClean="0"/>
              <a:t>ناحیه فعال</a:t>
            </a:r>
          </a:p>
          <a:p>
            <a:pPr lvl="2"/>
            <a:r>
              <a:rPr lang="fa-IR" dirty="0" smtClean="0"/>
              <a:t>با افزایش جریان </a:t>
            </a:r>
            <a:r>
              <a:rPr lang="en-US" dirty="0" smtClean="0"/>
              <a:t>B</a:t>
            </a:r>
            <a:r>
              <a:rPr lang="fa-IR" dirty="0" smtClean="0"/>
              <a:t>، جریان بین </a:t>
            </a:r>
            <a:r>
              <a:rPr lang="en-US" dirty="0" smtClean="0"/>
              <a:t>C</a:t>
            </a:r>
            <a:r>
              <a:rPr lang="fa-IR" dirty="0" smtClean="0"/>
              <a:t> و </a:t>
            </a:r>
            <a:r>
              <a:rPr lang="en-US" dirty="0" smtClean="0"/>
              <a:t>E</a:t>
            </a:r>
            <a:r>
              <a:rPr lang="fa-IR" dirty="0" smtClean="0"/>
              <a:t> به صورت تقریبا خطی زیاد می شود</a:t>
            </a:r>
          </a:p>
          <a:p>
            <a:pPr lvl="1"/>
            <a:endParaRPr lang="fa-IR" dirty="0" smtClean="0"/>
          </a:p>
          <a:p>
            <a:pPr lvl="1"/>
            <a:r>
              <a:rPr lang="fa-IR" dirty="0" smtClean="0"/>
              <a:t>ناحیه اشباع</a:t>
            </a:r>
          </a:p>
          <a:p>
            <a:pPr lvl="2"/>
            <a:r>
              <a:rPr lang="fa-IR" dirty="0" smtClean="0"/>
              <a:t>با افزایش جریان </a:t>
            </a:r>
            <a:r>
              <a:rPr lang="en-US" dirty="0" smtClean="0"/>
              <a:t>B</a:t>
            </a:r>
            <a:r>
              <a:rPr lang="fa-IR" dirty="0" smtClean="0"/>
              <a:t>، جریان بین </a:t>
            </a:r>
            <a:r>
              <a:rPr lang="en-US" dirty="0" smtClean="0"/>
              <a:t>C</a:t>
            </a:r>
            <a:r>
              <a:rPr lang="fa-IR" dirty="0" smtClean="0"/>
              <a:t> و </a:t>
            </a:r>
            <a:r>
              <a:rPr lang="en-US" dirty="0" smtClean="0"/>
              <a:t>E</a:t>
            </a:r>
            <a:r>
              <a:rPr lang="fa-IR" dirty="0" smtClean="0"/>
              <a:t> تقریبا تغییری نمی کند.</a:t>
            </a:r>
          </a:p>
          <a:p>
            <a:pPr lvl="2"/>
            <a:r>
              <a:rPr lang="fa-IR" dirty="0" smtClean="0"/>
              <a:t>در صورتی که جریان </a:t>
            </a:r>
            <a:r>
              <a:rPr lang="en-US" dirty="0" smtClean="0"/>
              <a:t>B</a:t>
            </a:r>
            <a:r>
              <a:rPr lang="fa-IR" dirty="0" smtClean="0"/>
              <a:t> خیلی زیاد شود، ترانزیستور خواهد سوخت!</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trips(down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trips(down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strips(downLeft)">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strips(downLeft)">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strips(downLeft)">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S_TO-3.gif"/>
          <p:cNvPicPr>
            <a:picLocks noChangeAspect="1"/>
          </p:cNvPicPr>
          <p:nvPr/>
        </p:nvPicPr>
        <p:blipFill>
          <a:blip r:embed="rId2" cstate="print"/>
          <a:stretch>
            <a:fillRect/>
          </a:stretch>
        </p:blipFill>
        <p:spPr>
          <a:xfrm>
            <a:off x="5786446" y="3686190"/>
            <a:ext cx="2990850" cy="1885950"/>
          </a:xfrm>
          <a:prstGeom prst="rect">
            <a:avLst/>
          </a:prstGeom>
          <a:ln>
            <a:solidFill>
              <a:schemeClr val="tx1"/>
            </a:solidFill>
          </a:ln>
        </p:spPr>
      </p:pic>
      <p:sp>
        <p:nvSpPr>
          <p:cNvPr id="2" name="Title 1"/>
          <p:cNvSpPr>
            <a:spLocks noGrp="1"/>
          </p:cNvSpPr>
          <p:nvPr>
            <p:ph type="title"/>
          </p:nvPr>
        </p:nvSpPr>
        <p:spPr/>
        <p:txBody>
          <a:bodyPr/>
          <a:lstStyle/>
          <a:p>
            <a:pPr algn="r"/>
            <a:r>
              <a:rPr lang="fa-IR" dirty="0" smtClean="0"/>
              <a:t>انواع ترانزیستور </a:t>
            </a:r>
            <a:r>
              <a:rPr lang="en-US" dirty="0" smtClean="0"/>
              <a:t>BJT</a:t>
            </a:r>
            <a:endParaRPr lang="fa-IR" dirty="0"/>
          </a:p>
        </p:txBody>
      </p:sp>
      <p:sp>
        <p:nvSpPr>
          <p:cNvPr id="3" name="Content Placeholder 2"/>
          <p:cNvSpPr>
            <a:spLocks noGrp="1"/>
          </p:cNvSpPr>
          <p:nvPr>
            <p:ph sz="quarter" idx="1"/>
          </p:nvPr>
        </p:nvSpPr>
        <p:spPr>
          <a:xfrm>
            <a:off x="3714744" y="1447800"/>
            <a:ext cx="4972056" cy="4572000"/>
          </a:xfrm>
        </p:spPr>
        <p:txBody>
          <a:bodyPr/>
          <a:lstStyle/>
          <a:p>
            <a:r>
              <a:rPr lang="fa-IR" dirty="0" smtClean="0"/>
              <a:t>بسته به کاربرد و توان ترانزیستور، اندازه و شکل آن متفاوت است.</a:t>
            </a:r>
          </a:p>
          <a:p>
            <a:r>
              <a:rPr lang="fa-IR" dirty="0" smtClean="0"/>
              <a:t>معمولا ترانزیستور هنگام کار گرم می‌شود، به همین دلیل آن را به ”</a:t>
            </a:r>
            <a:r>
              <a:rPr lang="en-US" dirty="0" smtClean="0"/>
              <a:t>Heat Sink</a:t>
            </a:r>
            <a:r>
              <a:rPr lang="fa-IR" dirty="0" smtClean="0"/>
              <a:t>“ متصل می کنند.</a:t>
            </a:r>
          </a:p>
        </p:txBody>
      </p:sp>
      <p:pic>
        <p:nvPicPr>
          <p:cNvPr id="21508" name="Picture 4" descr="پرونده:Electronic component transistors.jpg"/>
          <p:cNvPicPr>
            <a:picLocks noChangeAspect="1" noChangeArrowheads="1"/>
          </p:cNvPicPr>
          <p:nvPr/>
        </p:nvPicPr>
        <p:blipFill>
          <a:blip r:embed="rId3" cstate="print">
            <a:lum/>
          </a:blip>
          <a:srcRect/>
          <a:stretch>
            <a:fillRect/>
          </a:stretch>
        </p:blipFill>
        <p:spPr bwMode="auto">
          <a:xfrm>
            <a:off x="357158" y="1357298"/>
            <a:ext cx="2526762" cy="1928826"/>
          </a:xfrm>
          <a:prstGeom prst="rect">
            <a:avLst/>
          </a:prstGeom>
          <a:noFill/>
          <a:ln>
            <a:solidFill>
              <a:schemeClr val="tx1"/>
            </a:solidFill>
          </a:ln>
        </p:spPr>
      </p:pic>
      <p:pic>
        <p:nvPicPr>
          <p:cNvPr id="21510" name="Picture 6" descr="پرونده:Transistor-photo.JPG"/>
          <p:cNvPicPr>
            <a:picLocks noChangeAspect="1" noChangeArrowheads="1"/>
          </p:cNvPicPr>
          <p:nvPr/>
        </p:nvPicPr>
        <p:blipFill>
          <a:blip r:embed="rId4" cstate="print">
            <a:lum/>
          </a:blip>
          <a:srcRect l="14763"/>
          <a:stretch>
            <a:fillRect/>
          </a:stretch>
        </p:blipFill>
        <p:spPr bwMode="auto">
          <a:xfrm>
            <a:off x="304772" y="3571876"/>
            <a:ext cx="4124352" cy="2543175"/>
          </a:xfrm>
          <a:prstGeom prst="rect">
            <a:avLst/>
          </a:prstGeom>
          <a:noFill/>
          <a:ln>
            <a:solidFill>
              <a:schemeClr val="tx1"/>
            </a:solidFill>
          </a:ln>
        </p:spPr>
      </p:pic>
      <p:sp>
        <p:nvSpPr>
          <p:cNvPr id="21512" name="AutoShape 8" descr="data:image/jpg;base64,/9j/4AAQSkZJRgABAQAAAQABAAD/2wCEAAkGBhQSEBQUDxQUFBUUFBQUFBQUFBQUFBQVFRUVFBQUFBQXHCYeFxkkGRQUHy8gJCcpLCwsFR4xNTAqNSYrLCkBCQoKDgwOFA8PFywcHBwsLCwpLCwsLCwsLCwsLCksLCwpKSwsLCwsLCwsLCksLCwsLCksLCksLCwsKSwsKSwpLP/AABEIALcBEwMBIgACEQEDEQH/xAAcAAADAAMBAQEAAAAAAAAAAAAAAQIDBAYFBwj/xAA/EAACAQIDBQYDBQUHBQAAAAAAAQIDEQQSIQUxQVFhBhMicYGRB6GxFCMyUoJyksHR8DNCorLS4fEkQ2Kjwv/EABcBAQEBAQAAAAAAAAAAAAAAAAABAgP/xAAcEQEBAQABBQAAAAAAAAAAAAAAARFBAhIhMVH/2gAMAwEAAhEDEQA/APoiKRKKRlpSKRKKQQ0UhDTAYxAiBhcBgIYWABgIYDAQFDGK4AMLgAAACAYCGQAhgUIAAAYhiATEyrE2ATJaKEwqbjC4Aa6GhFIUVEpCRSCGhoQyBgkAAUIVwAYzFTrxlfLKLs7OzTs+TtufQ5Dtz8QJYCpClClGcpwzqc5NQtmcWlFatq3Nb0B2gHKdgu2MsdTq97CEJ0pRXgzWcZqVnaTbTvGS38jqkBQEuVt/DV9PU0dlbeoYlSeGqxqZGlK19L3to0tHZ2e52YHoDRKGgGAAAAAFAAhkDAQBTEAFQCGxBQIYmAmiWimSwiQGAVguNEopCikUmJDSIigEAVQNiC4Qzh/ixWrxwsHQnKNPPlr5W1JqSXd3a/uXzJrm4nauZo7Wwka1GpTmrqcWmuYHy74TbW7vGyovSNei2uTqUm5p24eB1F+lHvfGTZmfDUa0VrRq5X+xVX+qEfc+fzjPA4yEo6ujUzwvpmSesZW5ptPz6nsdo/iRVxdGVHuqdOErZrOVSTytSVm7KOqXC45K9f4QV7V8RHhKEPdSm/4s+qKR+fuy3aF4OuqiWaLVpRTSbXNX47/c76p8WqCg3GnVc7eGMlBRb6yU3ZelyDN8UO1fd0/stKXjqq9Vp6wpPdHzn/lT/MifhXR7vvIv8UoQnLzu9PRS+p85p15YjEupWeaUpOpNvju0S5blbkuh9F7C4n/qZdaTv+9GwtWR9DTGmeLtvtTh8JG9edpWvGnHxVJeUOXV2XU53s78SZYrGRpdwoU53UZZ25pqLknLTLrbclpzdio71MLkooBgILAAxDAACwBQAAUDEAAAmAmAMTGSAgACDAUiCkKLRSIHcBjuIVwh3Pn3bTttjMHi8tOnB0ckXHNFyz3/ABNyi04tSuuWnU79s5vttsrv8O5RX3lK8o83H+/H2V/OPUDx9lfFzD1NMRCdGXNfe0/eKzL91+Z7Vftfhe7zxxFFx5qpFvyy/iv0tc+M4zCxesdH03ex57VmMHp9o9sqvXlNJqF3lT325vq+XQ8Z129xNTV9EKxZBXeMcZyW5hCk3+FN+SKdGS3xa9CqzUMS78mj38F2urUqco0csJStmqpXnZLdG+ked7ceBzcFc2aMuZMG0s1STlNybk7yk23KTfFt7/M67sHBfbqCStZzf/qqHJU5H0DsF2fqRqxr1k4JJ5ItPM8yy3lyVm9N5mj6YmWjWp1E+JniyiwMCxSavC0l+a/h000fH0Jnd72/JafQmjZYzXwipyvlcW4u0rNScXylyfR6jxORSUU4xk1fKpJStzyrUmjOBio1Lrffrz6mQ0GAXABAwABAFxMAZI2JgSMQAYBokpMotAK47kA2K4NktgDZ4+1Nv0KP9rWpQfKU45v3b3+R4nxO2bVq4RSpSaVKTnUir+KDVszSeuXf5NvgfH5ULbvpYD2+0VfDOpKWFqOSbby5JKK/ZlK2nSx4DlvfqY5zaLjr6/xLIVKp6f1xOh2R2culKqr33R/mYNhYJVKkL7ksz81p9TtYYclpHmQwSStFJIx1cJ0Pb+zmOphTLeuUxuxk9YKz+TPHcLSafQ7athORx+MqqVSco2s3pbilpf1tf1LLrNYJ1kn1F9rvz9WYK0m3d/1bd8rCjM2jqOwDb2lh8unik21xjGnOUk+jSsfRe33aB0lRoQbXfZpVLXTdOOmRNapSe9rhFricL8MKLeNU7NqFOo78E5LKtf1P2Og+KdKVsPXjvhKVN24KazJt/pn7oz9HY0tsqOHhKnFTtFtxjJRUYUssaltN8c0Uo6a6aGT7a44ibnnajUhS0mlThGap5JOG+UnNu8uCfI5PsParTlRjClUjTdOrlluyVKU6MoOVn4lKlGT01vrqdlh9kxUYZ25TUKUZvNJRm6VnGUo3s2paq/qY4Vp7BrulKnTbi7yqUZRy2qxlSzyVScr3nGSTd2tHUjbe77+2oKKnJ3tlhVi+CqUG21fg5024/pZ6NP8ApmzSkuZYmvB2ZFU6ndpq2VWS09XG3hbtd9Wz10Yq9Ja9Hp6O6+ZaYi1QXC4maQxAJgArhcLgDZLGSwEMVwA17lJmO5SZVXcdyUwIhtksGS2Bjqdfbgz432z7LSw9Z91CUqU9YZU5Zb74O3J7uh9imzj+2vaenhlktnqyV4w4JO6Upvgrp6LV24byar5DXwk1rKEorddxaV/N+RMY2Rn2htGdWTnUeZ+yXRLgjQ71319jSV0PZzasaNT7z8MtG9+V82uXP35n0GhaSTi1JNXTTumuaa3nyWlO/obmC2nVov7mpKHNJ+F9XB3i/Ylg+qKBFWGn16HBx7ZYq344+fdwv9LfI9iliZYzAVFN3qQlrovFbxRbSstU2v0mcGnt/b8WnToO6ek5rdbjGD49Ze1965upUsv4CjUTMNVGpBkjWT/3PZ2XtOlFpVKcbfmhFfNcfQ56JsU0XB9f2DXg6alSacXxXTR+RPaePfYedN8Vdea1PP7G0MuDh1c5erk/5G/tCdoSb3JNv0Rzaxj7BY6ME4ve7vRWXhtf5O/vyOtr7ZSdoK78n9F/supx3ZjCuFLvq1qafi1324N8um97uJv4TtJTnOMIRqNy3Pu2lbjJ3d8vWxja126937bN77r2X0v9TA8as1m9X0zbtW25ZuhancdGlHLLKksrjKy0Vno9FydmMWZGR1W7a/4Yf6TYwGJkpqL1Ur+jtdfQ04u56OCwtnmlv4Ll1fU1IlehcLk3GdHMXAVwAAYXJYDJbGSwFcBABropEXGmFWh3JTBsBtkyGyWyDHM4rt92W+0Q72mvvacWrL/uQWuW3GS1a82uR2sjBUiRX54qxJw+z51H4FpxfBep9U2z2EozrSq6+J3cFZQzcXprryPF7RYdYfDvKrX8EEktG73t5JN+xe7FnTzXDSgo3Sd7N68zXpzfHmZZq5u7J2X3km5fhjv6vgjTDWps6DsbjslapF7qkNPOG75SmaO0dnxppOKau7O7vwb/AIGxsGjepCX5U3/8/wATNurmXHmYrD5a0o7mpSXkt69DJha2Saclu3+XNHXbQ2bGotV6rf0Zy+MwTi3GW9ap8Gv5CUzHRx2TColmipLenbh0e8w1exd/7KWXpLVe+/6nr9jqDeHWbVqUo+S0aXzOooYMztb8Vr7IwPdUIU73yxtfm97+ZkxVG6a56HpRoFfZ0yDTVeEoZZqLVknGSVtOj0aKppKnPu8kcu5aZUpJqDajwUk17Gd4OPIujRjF3asn4ZcPDK2vo1F+hMac/h8BWlNOpXqNqSk40pOMGuEUrKy010e/edJgotSTlopXhLylp9bETouNSN//ACg/O2ZfR+5ud1dNc1YSFZMFh3G+bV7tDdizXpzuk+a189z+aZmRuOdZEykyEO5UVcBXEVFCYmABcljZLYCzAIQVropEKQ0FWmMlFEQCYxBUsxTiZWQ0QadaFzwNvbChiKbhNdYv8sknZ/Nr1OmnAwVKJGo+F4zZk6dV0nHxZsqXN8DrMDsnuqcYrfvb5ye9/wBcjtcVsOnOaqShFzS0lbVepgqbM5C1emRw+28A3RlZapp+z1+TZh7M4fxJPflkv8Sf8jtamy78P65Hl7D7M1Kdebklks1F3u3qracNCS+CzlsvCaGjtDs86sdF4l+F9evQ62ngehtU8KB4PZPY9SjRcatszlmsneyslZv0OihTMsaRkVMqMcYl5S1ArKVGLIKVJPR7n9DNYMoGCtH7tSerg1fq4Wd/WH1NtR1IS1s90lb1WsfdXXqi6H4VfellfnHw39VlfqSQFLSTX6l67/n9TYRr19MsuTs/J6fyZsIsRSHcQFQwYrhcIYXEK5QNktg2JhSuMkYNatykzEmWmRpkTHchMdwjIJoVxgJolocldDsBDiRKBmsKxBrumY5UTayicCK1Ps5UaJs5R5CjXVIyKBkyjUQJjAtRKSGkERlG0XYQEJDsUgsBFSndNbuT5Nap+4UJXbe7MlK3KS8M1/l/dLREHafR+L38M17NP0YqssoXTXNBh6l4pvfx81o/mimraGGGk2uD8S9dH80vcVGymFxBc0hg2ICAuFxNibKBktg2S2AwJzAQaiZaZhUi4sNMqZSZjTHFhGVFXMakUmAxoVhgMBA5pb3a+i+oBYLDABWCxQWAloaQ7DASGAAIGhggFYVigASMdZaXWri7pc1xXqrmUQou+ifT/j5W9zXxmijL8r18npr62ZeH0Tj+Xd+y93tqvQqrDNFp8U0T3D0yJgYqCllWe1+Nr2+ZkuUMLk3AqBiYNktgJslsbZjbIHmGRcArUTLTMUWWmGqzKRSZiiykwjKmVcxplphFplGNMpMCrDRNxoBgJMq4AAAECAEAU0ArgEMVwuFwGBIXCncVwFYBSpJtNpNrc7aoyE3C4FXC5NwuEO4NkNizAU5EuRLZLYFNkSYnIlsKLgRcCq1kylIYGVqkzJFgBWVplJgAFZh3GADTGmAAO4XAAG2O4AUFwuAAFwuAEBcAAAAACBAIAoAACFcTYAFS2TmAAE2S2AFEuREpABBHeCACNP/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
        <p:nvSpPr>
          <p:cNvPr id="21514" name="AutoShape 10" descr="data:image/jpg;base64,/9j/4AAQSkZJRgABAQAAAQABAAD/2wCEAAkGBhQSERUUExQWFRUWGR8ZFxYYGRUbGBsXIR0aHBocHRgaGyYfGBsjIRcaIC8gIyopLCwsGB4xNTAqNSYrLCkBCQoKBQUFDQUFDSkYEhgpKSkpKSkpKSkpKSkpKSkpKSkpKSkpKSkpKSkpKSkpKSkpKSkpKSkpKSkpKSkpKSkpKf/AABEIAJ4A+wMBIgACEQEDEQH/xAAcAAEAAgIDAQAAAAAAAAAAAAAABQcEBgIDCAH/xABFEAABAwIDBQQGBgkDAwUAAAABAgMRAAQSITEFBhNBUSJhcYEHIzKCkaEUQlJysfAzQ2KSosHR4fEkY4NTc7IWNERUZP/EABQBAQAAAAAAAAAAAAAAAAAAAAD/xAAUEQEAAAAAAAAAAAAAAAAAAAAA/9oADAMBAAIRAxEAPwC8aUpQKUqJ3p28mztXH1RKR2QTGJf1R5mglqVU3oh3nceW8l1xS1l7iEqJJwuojLklIW3EcsVbd6SN7RY2iikjjOyhoTnMZq8EjPxig2ula36Odrm52bbrJlQRgUZmVI7JM9TE+dQe0/SKBtm3tEH1QKm3jqC6pPYA6YSMz1NBYFKxtpbRQw0t1w4UISVKPcP51AejzexW0LZTqwAtLq0lI5JmUfwkZ+NBtFK1venfNFm7bNEYlPupQR9lBMFXxIHx6VslApSlApSlApSlApSlApSlApSlApSlApSlApSlApSlApSlAqjvTDvXx7gWyCC2wcyDq6U5znBwgx4k1ZvpA3n+g2S3EkB1XYaBz7Z5x3CT5V5sdekknMzmTmSep7zQbT6MNolu+DYy46CnXRSPWpy6nAR51h78b1qv7tTufDHZaT9lvv7ycz/aozYm0CxcsvD9U6leQ+qFDF/CVCsjezZgt724ZT7KHTgBj2D2k8uiqDbtwd9lWezL0DNSFoLXRJdBRJH2QpE+JrQztBaHA8DLiV8STqVA4p15mpHdeFLfYz/1Fu4hI/3EQ83l4tkeffUNMifD8NKC0/Szv2HkNWzROFSEPOn7wCm0gxnkcR8qxfQ1vKi2cukOnC3w+NigkjBAVkB0WD5Vp21BjtLR3MkJctlkk6tKxN+Hq3APdrhupdhF4ziMNuK4LhJy4boLavhiB8QKDu3o3hcvrldwoQTGAZ9hCT2B/MnqTXo3dnaoubRh9JniNpJP7UQr4EEV5buWFNqU2r2kFSFwNClWE9+o51dvoL2vxLJxjmw6Yz+o52x8yoeVBZVKUoFKUoFKVA76b0JsbZTpzWrstp6rIMeQiT4UGkemPfQJSbFvMrCS6ufZzBSkRzMSZ5R1rb9ib4tq2Wi9dICQ3LkfbT2VJ8SoR5151vbxbq1LcViWrNSiZJUTnNS9lcLXs15gE+ofD6k5AYHAW1SDqUrwq7sU8qCw/Rtv45c7RfQ6ThuEcRtMyEFGRSPd+JSTWf6TPSWqycbZtyC4khbxgEBA/V9ylCe8Ad9U5u7tQ2t2xcZgNOJUuNSicLg/dJrnvCytFy8h0lag4uVKMlWLMKnnKSk0HpHaW8zLNobtSvVYAtPVWISgDvVIHnUF6Md9VbRYcLoAdbcIVhEJwqlSI8B2fdnnVObT2u49su0SXCpFu4plTfQxjaX3jASjP7FZHo12+9b3S0M5l9pbaEn2S8AVtEie5ScvtUFt7b9IaGdpW9mIIWrC8v7KlA8JIPUmJ7iOtbkkyK8l3V0tai4VErUrGVE9rHMye/EPlXpnc7bou7Rp4fXSCr7+ix5KChQTlKUoFKUoFKUoFKUoKJ9NW0HF34aV7DTYKBn9eSpXj2Y92q7PnVq+njZ0O2z4ntIU2rp2SFJ8+2r4VVgoOKxy1mRr3VsW+quImzuRBD9sgKUP+q0eGsdZjDM1r0VPvji7JETitLoz3NPpy/jR050ENsnaPBuGnh+qcSvTkCJ+U13bxWXBun2xkEuKw8uwe0iO7CRUXrroamdvJK0WlwTJetwlZ58RkllQ80pQfOg7NmAuWd21l6oouh7vqnf4VpPu1Cq5xl4TryM1L7ougXjSFGEP4rdeQ9l5JbnyUpBz6ColTZBKVaplJH7QMH5g0E1vaMTyX9BdNIf1ntKGFwa/bQr41NeiPeL6LeuCCsOsKhA1UtvtgDlJAUKgnvWbPbVMqtrhTRH+08kOIOkwFocHTtVg7J2kbe4afB/RLSv3Qe0PApJHnQXgx6abckTbvic5GAiP3qzLf0wWStQ8gATJRI7vZJNVTtPZgafdb14bvZM+0gSUwZzBQpPyzEZxGkiAIT8YjXu5x4dKC8T6XbCfbd1j9EvX4V3N+lXZx/Xx3Ft2f/GqKTprqR0jOczl+ehmRxLBnLLImJ5A9eY7/wCsUHoTZ+/9i+tLbVwlS1mEphQJPQSBOlUj6QN7lX90pWYabOFpJkEDRSiOSifkAK6d33MF2y4BOB1CtdIgnwETOWk6Vw9IOyfo20bhCQQhZ4reWWBcKy7goqFBAhOsmNc4Of5/nUtuzcp+kpS5m28Cy5J0S4MIJJ0wqwK8qiUrHeczlI5iuPLvjXp/TkaD7csFBU2sALQpSF5/WScKh8QaltrjisW1xGZBt3CObjXsk96mlIPlXLewY3W7iABcthxUZ+tA4b09+NGL3q69io4rFyxEqwJuGcxONmcaQJ1U2tWX7FA3blwP2uf+oalA/wD0NS40MvtQpPvVFN3KkqS4jJSVBafvA4hr4V8tb1TLiHWzC21BaD+0khQ+MR51I7zWaW7pzhzwnCHmco9U4MafhJT7tBz3nt0h8uthIbuEJuGwOSXPaSPurC0+VWL6DtvQl62UT2DxUTyQqErA97CfeNV4o8XZw+3aOFJzAPAe7SctYS6g+GOuO522haXzD31QrA4JGbaxgVr0kKz+zQepaVwaVIHPvrnQKUpQKUpQKUpQaJ6ZtnhzZqlxJaWlYPQE4VfJVUGo9/yivUm8uz+PaPtRJW0pIHfhMfOK8tmeczl5Gg4mti3MRxfptryftlFIGvEaIcRB8MVa4cvnUtultLgX1s7MBLqQo6DAo4FT3Qqgg5yB5ESMqmm3SvZ5SJxW9xi/43k4VDyW2P3qw9ubO+j3L7JEcN1ac8uyCSnywkGszdRHEW/b5f6i3cSJ5uIHGb8yWiPOgh0rIggmUkKGfMGRn1kCpjewA3a3UgBFwEvpHc4kKPwViHlUMFyAe7LLzqa2gOJZWjknE2p22VJzABDzXP7LigPDyoPu7LfEFyxEl63UUZfrWjxU+cJWPOoZWfgf51lbI2h9Hfad5NrSs96QoYxrzSVCK57c2cLe6eYBkNuFKT1Tqk+aSD50GwuvcRi2d1KmuG4Tn6xghOo6oKD1yPeakNjbkPXbiEiEpXjPEIJASDhUctc4GsE8zFYW4zP0lpy0xYTxm3QTEBCpafMnoC2rxA1q4909rt8FfYwBowBAkMj2DkOmZGsk0Gq7S9CkNyxcFTgHsuJASVCNCnNM59dR0qsLy3UhZQ4khxBUlQ5hQ6+H9NK9PcYcpPlVJb67v3brjtythxCSsEoHahMQCMPTVXjzoIPYjQUoA5Hs8iBrmZnmOfcIrY/S3svHbWl0MykFhcaYcyjPxBz76hN3HTyiI1JjRURMwJnU6ZTMRW/3Oz1Xmzbq3V7QTiRlMLRCkjXUwPCdBQUcqPw/vzr5X1BkYo5CPzyr6dfM6n+/576CYbBesXUx2rV1Lw0B4TkNujTMBYQrzNReydom3faeA/RKCo1lOixrnKSoedZ+7FwkXSA5k28n6O6SRGF0cMqzGiVFKvdqJftlIWptY7aFKQoR9ZJIVyy0NBm7f2eGLl1oZoC8TZEZtLAW2f3VD4VlP+tsG1wcdqvgrOX6BwlbJPcleNHmKbSRxLO1ejtIm1cPM4fWMqI6Ftakz+xXHdcBby7c6XTamfB322FZnk4hI96g47ruD6RwlkBFyhTC1HOCv9GrxS4En41DONkFSVCFJJSsRooEhQ8iDX0z90/MK5+BB/CpfelXFcbuh/8AKaDiu54HhvpmNcaCv/koL59F23jdbOZKjLiAW16e0jLl1ThPnW3VQ/oT3g4Vy5bqIwujiN5/XTkvlzQSf+Or4BoFKUoFKUoFKUoFeXd69n8C9uGoAwuKgQc0lRUk+EEV6iqhvTPs0o2jj5PNhQ01T2Tz8PjQaBEaT4RXB1uUkd0V2GfPKvkeHlQbBv8A+sdYuuV1bocP/cSOG55yn51BbL2ibd5p8H9EtK/IHtDzEip65UHtktKPt2twWvFt5PETPvJIFawtHLxH56UGdt3Z/AuXmkmUocUEHqg5oP7pFZexxjtbxmJIQi5RoYU0rCs+bbh8hTeJziJtX9OIwlKu9xklpZ8SAg+9XVutcBF4zMBLhLK50wOjhqnu7U+VBGFMz4kadamt41FxFrcR+lt0oV3uMktKmecBJqGftVNqU2vJTaihX3kkpV801KsJ4mznROds8lwCT+jdBbWY6BaEH3qDu3Hvg1fsz7LpUyr/AJMgcs8lBJyq/wDYV0Lh1wgQhkpCUgFPbIxHEOcYhHnXmRKiCCkwQQQRyVqIPWRV7+jfb6FXdy0SZuUt3jUzmhbaQtIknNKgRQWNSlKDT95PR406S9bhLT4nl6tc8lAafeGevWsDdm+KHgFgJIOBSSe0k6EEDLv75mK3+tC31tgzdtOpy46VJVlljQMSVeJEpPgmgp/fHZH0W+uGoGHGpSM/qKOJP4x5VCKTn/nnVl+l/ZuIWl2PrJLLhgTiGaCfILFVrPjyoPh01z68x+cjUxvWkuON3XK6bS4rMRxU+reGQy7ScXvVEEdO/wAqmWIcsHUxK7ZxD6e5pyGnsugVw1HpNB1bvJDiLm27MutY25/6zMrSB3qQVp86hkOkEKSYUCFJIB1GaTWTs+/Uw6h1HtNKC05alJxR5jLzrI3isEs3LqUQWyQ40QRmy4kONxHQKj3aDt3pQC8HkCEXKE3CQIgFX6RMcocChHeK+WaeLZPNRKrdX0hA1htUIfHhOBfka+oPG2epMDFZuYwefAeOFQ0zwupSf+Ssfd/aCWbltbmbclDozEtLBQv4BWLxTQdGytpqtn2306tLSqBzT9ceaSR516p2VdpcbSpJkEAg9UkBSf4SPnXlXaWzlMOuMrzW0soPfhOR15iD51dnoU29xbPgqJxW6i3zMoPbbUTyiVI90UFlUpSgUpSgUpSgVV/pz2XiZt3x9RZbOXJYmfigfGrQrV/SZszj7MuBzQniJ8UGfwmg84R+HSmH8fzzr6sZ6dedfJjQDlzNBsG67XFYv7fI47bio/7jKsQj3VKHhWs5Ty/H+VbFuTeBraFupRhJXw19MKwUGe7tVE7UsCw+60oGWnCgjwJA+UUGcynibNcAzVbXCVgf7byMCs+mNpJ86hVNkyAYMmPHkZ61MbsIxuOsKzFww6gDPNxI4rUDrib59ahkKyHfBmgmt7iF3PHSnCLltD/vKEOfxpV/avu6QK33GAP/AHTTjEZe2RxGjn+22PjS6Jd2ewr/AOu64yTzwODityPvJcAqKt7lTS0uJ9pCkrSZ5pMjOe6g6e/PQTmNef5/GtjZ2g43bWty0cDlq4u3xAmcJPGakaEdpxOeoEVg702KWrp0I9hfrW8o7DoDifhjjyrI3bRxE3LBmVtcVEZQtntxHegr+FBfu4++KdoWwcAAcTAdROio1HccyKnxcJmCYPQ1T24G6Vw2tu6tXULSUwtBUUyJGREEHLMKzGlWzd7QbQcLmXZxSQcMfeiJ7qDJcuEpElQA6kgCtE2xtBu92rb26ClSWW3XFH9pSMAA7xjBrA3n9JbCEkWbKXFD9atENp1AjKSZz5D41Beje+Um4uL25UV+qWQtZzhMFR00MACMqDYdt2ButlvsxLjSQ62BmcSMzHWYIy61SOUeI1NXTuZtA4mVK9l1sTp9YmUnvBMd/lVVbz7J+i3j7EQEOKCcj7B7SNT0IoIyOff/AC/vUtuvdJRcoSsnhvJUw6B9hwFM+SsKvKorp4fn/FcVJmdBr/me7Kg+3duppam1iFIUpCh+0DB/CpO/PFsbd7IqYJtXDr2M3Lc6Ropafd512b1q4i2rmMrlsKUdZfR6p7lrISr36692wXONazH0lohEyBx2/WNR3qwqR70UHTuw6kXKUOGG30qt3CYgJcEJV3YVhCp7qjnrZSSpCxmk4V5/WBKT+BrqIkAjn39cxU1vMviLbusv9U0lxUD9ck8N4aROJAV4LFA256xm2ucpWgsO55l5kBIUQNMTZbPkamfRVtvgbRQkmEPjhnIe17Tfh2hHvVEbGSXGbq3yko+kNiMy40CVgHXNor/dFQyXCClSciCFJP7QMpPxg0HrxKpE19qE3P24Lu0aeB9tAURIyVosQNIWFDyqboFKUoFKUoFdVzbhxCkKzSoFJHcRB/Gu2lB5QuLctrKDkUKKFZCZBKTl1yrG/pW2+kzZ5Z2lcCDhWUuDpCtf4sVaqR+JGo/rlQccwcjBnInkdR8xWwekAY7sXA9m7ZbuADyJSEqHdBQfjUAI6jka2LaaeLsu0cAJNs45bqIBMJPrGioxkNRH4UEJsm/Nu+0+P1TqXIHRJBUJ7xI865bfsuBcvtAQlLisMkewTiQf3VJrDVn5xP8AipjeIFxFrcKM8W3wkn7bJ4ShPglJ86BsKFtXrOfbZ4rek42Tj0+4XB51CRl5Dv51Jbu3gZu7dxQ7KXEhQj6iuwv5KNY21LAsPOMmZbWpBnL2SY+IiKCQ2ueJaWbpzwpctVECM2zibnv4bqY7k1ibB2jwLpl0nJC0lWnsGUOa8sKlVnbJUHLO7ZOrZRdNyTqn1bggcilYPu1BLTyy0jnQeh9ydiIbWty3fwpCyh+3QElsujLECRiRIhcJMHFXZu5abQeW8bx8paSspbS2hLZXBMqJMkJ0AE5xNVJbbzu2rjF4wZ4rSUvoMQpbXqzP2VEBKgdRPSry3S3sYv2A6yrPRaCRjQroofz0PKg1P0g7guuMFxp51zh4lFpakmU5FWFeHFPZmDI6RWjbw3imbBm3CcH0ghSs+2WkwIiOykq5Zzhz1q6N6N5WrJkOOn2lBCRzJJzPgkSo9wqht5dt/Tb524zwA4Gcv1aDhBnvzPvcqDZ9ludlBTAAyGsQDmM1aaj+fKsf0vbOly3u0gw8jAvmMaJjwJBI93uro2K7nzxCc5gRkRpkR4d3Wtj3hZ+lbJfTkFsFL6RHT2hmch7WdBUGHL89fGuI18TFclJ10ykZZ/PSvuvXWgk7dPFsXUQSu2WH0no0uG3hH3ktKqJtbpTTiHUHttqC0/eSQoeRj8alt2LpKLpsOfo3ZZcEkDA52D8CQryqMu7JTLq21xjbWUKyzxJkE/Kgyt5rRLdystxwnIeagKjhuDGkCfs4in3ayLM8WwebUTjtl/SEfcXDb4+PDX8aXR4tg0sElVsssqEHJlcrZJMclJcT5juro3cvktXTaln1ayWnZJjhODAqesYgr3aDG2btJVs82+jVtaVxlmNFJ05pKhHfXPeDZybd9xpBlCTLZEmWlQtsz91Q+FdF9ZFh1xleSmlFCsiM0kiYPIgA+dSW0PXWbD0nEyTauHlh/SW5/dK0+4KCxPQbt7svWylZoVxEgx7C4CgOeSxP/IetXBXlvczbf0W+ZdMhBOBzP6i+yT7shXu16ftlEpE66HxGVB20pSgUpSgUpSgpr07bNPGt3uSm1IOfNJCh8ln4VVwGc5a9O6r79MmzC7s/GBPBWFnTJJlJ/wDIVRBBGeYIg8v6RQcrKzU6tLbclSsh8efQACamN5toIRhtGTiZaMqM5Ldg9ogZ9mcp5+FTOw93VM2zzshNwWFutpJmG0weX1iO14RWiKXOZPQ888qDL2Xs1Vw6hpEAriVa4Uz2lHuAzrt2xfBa8LchlqUND9nUk96jJPlpUje2S7O0SIOO5xJWoR2UpAUW+qT2gT18KhbKzLrqUIAkkd8CMzQZ2wWEpCrp1OJtjCUoOjj09hEfZyKj93vqPvLpTi1LcViWtSlKUdSTrzqV3mSUKTbAKShhGhGZKgFFZGmciMz/ACrH2RYhWJ1YPDa7ShB7SuSfCde6g+BSrdowSl19ABjIpZOoPevL3fGsG2tytSUpBxEkDkP7RnXK6uFOKK1nNWunwgZADkKl7JkMplUBxzrPZQfjmrr40GQtqWkNE9hrtAFQjEv21TznCO7Idam9wr1NhcKeAK0KSUlABKo1BTnB6Zzzia1lCsoInKBHUGD/AEPj3RWc06pMSVDMjlAkGdOk+U8qDt3536XtBaPVcJLY9mc5PUx8qiGEYQAYKYI175/rn4xpNdrxz6mAZmcxl/Tl08a+oXl0zI0memf501NBJbOuiFiSIxa9JAzHQ6f3rfNzLoF0JVBS8CFAgaKGEgGJ1jI8sNV1aKgzmNJzAzzn8fhWxbNeCIIOeYBKvCBloQfxOXOg0fatgWX3WVe024pGWQIBgEDwg1jFPhy5/wBvz3zW6elixi6auU+zcthXdjSAlXdzSa022t1OKCECVKyGnzPIUGRY2WMLcUCWWsJcggGFGAEzqSQPma6dqbSU+848vJTisaogDwGfKsra9wkYWWlYm2zmRkFuRCld45D+9NmsBtP0hwAgfokH66+Uj7AzPlQHCq3ZW0RC3wnipVHZQk40CDosmDOo0GtYNpa8QmckRKzGYTzjvOg8a5oSp92JxLWomepPMycq7b9SUjhNklIzUrQKWJ5awNBQdO0r5TzqnVakAeSUhKZPNUJEnmZrkt5TTbjWXrShShMwEHEjwXmc+iiK+2zYQOIrOJCEnOVRqctBPxisYmc5zJHz1oOVhs1dwsNtpK1KygDPofz416n2BZONWzTbqwtxKQFKAgEgR5wABPOJrR/RPuALZtN07PFWnsIUIwJOpj7SgB4CrIoFKUoFKUoFKUoIvejZv0izfZ5rbUB4xl8wK887tbHD6ypwhLDQxvKIJhI+qNdfw616ZIrT7D0epYbWhtQIUpSjiGsqJE+CThFBWe7+8CXdpIUs+qWpTQEaNOJwAZaiSn5aaVB7I2SGFuuvg4bYqSARkpxCikd8Aicu6rv/APSbg9lTadc8I05ZBIjwnLlWIrcNxRlTiFA8iFak4j88/HPOgqG4uTc2lyVQVtvJeBEkYVeqWkch7SMh0OtdTKvoluZPrXk9PZQFEKE89II6zrVyjcp4NlCXUgKzUACEE5Z4BkTrmeg6VjJ9HK5BLjRgR2kYvMScifzFBVO37I3H0JbcqW42plWcwtlQSSTyTgWgzyjlFcU3SEufR21S1GA8sS1Skk9YKh8B0mrfd3GeIwh5ITJIEczHQc4E58uc1xT6P1hUgsQdZb66/nxNBSuyNnBIW88IQ0VJAgQXB3HKAY11JFYxvCt0rJzURI+EZk/nzir1G4bkg8RBAMwUmCIiIM5fnKu8bkn/AGPHh5jORmfjQUilYJJ1GZAKoH58M46VykFJGU4gZnrlp8fnrkavFvc9UklbefRCfE6iMz/ea5f+lnOa0ETJkfyjy8KChbmNQQMvw6mep/Olc0ug6kySCPHmdfzlpFXqd03DEqaA5jCSD5TH+TpNcBuQdCtBA0AQAJ/lQUe0NO1nHXXnl15Zf5qf2XedkjJSpMDsnI5zr35wIPfiq0lbmrMStvLQ4BOev5/pXUNyHJBLqJ7mwMoiJ1/wKDSN6bYXGyCpPt2rgXkfqL7K4AJ5/hWmqSLNsTlcLBkFXsIM6Z+0Rl1GfSrrRuc8Mg8kCI0M6zBiAU91dKtwFKJUtbRJy/RA5e9MUFEbK2YHFyrJpshTquQROgPUjpXLal/xYCYCEylCEjRM9OpgH4VeK/R2o/rG40gIgfDSYEeZruO47kylbaSdSlMHnzGfOgpJH+mbgiHXI11bRnkOhPxyGlYFtZ4yqSEoQCVLVOQnLzPzzq+B6PFY8RcQSYmUYiPAk5ZkkeWtfHvR8tUYnkkDlgHPL5fyFBRF5dhwwMgmAhIAJCY+fWt59E+4n0lzjvJ9U2RkfrOAyE+AyJ65Dka3Zfo4fMJ+l4EZA4EwrBoRPeMs9M/Ct22bs5DDSGmk4UIEJH51J1mgyQKUpQKUpQKUpQKUpQKUpQKUpQKUpQKUpQKUpQKUpQKUpQKUpQKUpQKUpQKUpQKUpQKUpQKUpQf/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
        <p:nvSpPr>
          <p:cNvPr id="21516" name="AutoShape 12" descr="data:image/jpg;base64,/9j/4AAQSkZJRgABAQAAAQABAAD/2wCEAAkGBhQSERUUExQWFRUWGR8ZFxYYGRUbGBsXIR0aHBocHRgaGyYfGBsjIRcaIC8gIyopLCwsGB4xNTAqNSYrLCkBCQoKBQUFDQUFDSkYEhgpKSkpKSkpKSkpKSkpKSkpKSkpKSkpKSkpKSkpKSkpKSkpKSkpKSkpKSkpKSkpKSkpKf/AABEIAJ4A+wMBIgACEQEDEQH/xAAcAAEAAgIDAQAAAAAAAAAAAAAABQcEBgIDCAH/xABFEAABAwIDBQQGBgkDAwUAAAABAgMRAAQSITEFBhNBUSJhcYEHIzKCkaEUQlJysfAzQ2KSosHR4fEkY4NTc7IWNERUZP/EABQBAQAAAAAAAAAAAAAAAAAAAAD/xAAUEQEAAAAAAAAAAAAAAAAAAAAA/9oADAMBAAIRAxEAPwC8aUpQKUqJ3p28mztXH1RKR2QTGJf1R5mglqVU3oh3nceW8l1xS1l7iEqJJwuojLklIW3EcsVbd6SN7RY2iikjjOyhoTnMZq8EjPxig2ula36Odrm52bbrJlQRgUZmVI7JM9TE+dQe0/SKBtm3tEH1QKm3jqC6pPYA6YSMz1NBYFKxtpbRQw0t1w4UISVKPcP51AejzexW0LZTqwAtLq0lI5JmUfwkZ+NBtFK1venfNFm7bNEYlPupQR9lBMFXxIHx6VslApSlApSlApSlApSlApSlApSlApSlApSlApSlApSlApSlAqjvTDvXx7gWyCC2wcyDq6U5znBwgx4k1ZvpA3n+g2S3EkB1XYaBz7Z5x3CT5V5sdekknMzmTmSep7zQbT6MNolu+DYy46CnXRSPWpy6nAR51h78b1qv7tTufDHZaT9lvv7ycz/aozYm0CxcsvD9U6leQ+qFDF/CVCsjezZgt724ZT7KHTgBj2D2k8uiqDbtwd9lWezL0DNSFoLXRJdBRJH2QpE+JrQztBaHA8DLiV8STqVA4p15mpHdeFLfYz/1Fu4hI/3EQ83l4tkeffUNMifD8NKC0/Szv2HkNWzROFSEPOn7wCm0gxnkcR8qxfQ1vKi2cukOnC3w+NigkjBAVkB0WD5Vp21BjtLR3MkJctlkk6tKxN+Hq3APdrhupdhF4ziMNuK4LhJy4boLavhiB8QKDu3o3hcvrldwoQTGAZ9hCT2B/MnqTXo3dnaoubRh9JniNpJP7UQr4EEV5buWFNqU2r2kFSFwNClWE9+o51dvoL2vxLJxjmw6Yz+o52x8yoeVBZVKUoFKUoFKVA76b0JsbZTpzWrstp6rIMeQiT4UGkemPfQJSbFvMrCS6ufZzBSkRzMSZ5R1rb9ib4tq2Wi9dICQ3LkfbT2VJ8SoR5151vbxbq1LcViWrNSiZJUTnNS9lcLXs15gE+ofD6k5AYHAW1SDqUrwq7sU8qCw/Rtv45c7RfQ6ThuEcRtMyEFGRSPd+JSTWf6TPSWqycbZtyC4khbxgEBA/V9ylCe8Ad9U5u7tQ2t2xcZgNOJUuNSicLg/dJrnvCytFy8h0lag4uVKMlWLMKnnKSk0HpHaW8zLNobtSvVYAtPVWISgDvVIHnUF6Md9VbRYcLoAdbcIVhEJwqlSI8B2fdnnVObT2u49su0SXCpFu4plTfQxjaX3jASjP7FZHo12+9b3S0M5l9pbaEn2S8AVtEie5ScvtUFt7b9IaGdpW9mIIWrC8v7KlA8JIPUmJ7iOtbkkyK8l3V0tai4VErUrGVE9rHMye/EPlXpnc7bou7Rp4fXSCr7+ix5KChQTlKUoFKUoFKUoFKUoKJ9NW0HF34aV7DTYKBn9eSpXj2Y92q7PnVq+njZ0O2z4ntIU2rp2SFJ8+2r4VVgoOKxy1mRr3VsW+quImzuRBD9sgKUP+q0eGsdZjDM1r0VPvji7JETitLoz3NPpy/jR050ENsnaPBuGnh+qcSvTkCJ+U13bxWXBun2xkEuKw8uwe0iO7CRUXrroamdvJK0WlwTJetwlZ58RkllQ80pQfOg7NmAuWd21l6oouh7vqnf4VpPu1Cq5xl4TryM1L7ougXjSFGEP4rdeQ9l5JbnyUpBz6ColTZBKVaplJH7QMH5g0E1vaMTyX9BdNIf1ntKGFwa/bQr41NeiPeL6LeuCCsOsKhA1UtvtgDlJAUKgnvWbPbVMqtrhTRH+08kOIOkwFocHTtVg7J2kbe4afB/RLSv3Qe0PApJHnQXgx6abckTbvic5GAiP3qzLf0wWStQ8gATJRI7vZJNVTtPZgafdb14bvZM+0gSUwZzBQpPyzEZxGkiAIT8YjXu5x4dKC8T6XbCfbd1j9EvX4V3N+lXZx/Xx3Ft2f/GqKTprqR0jOczl+ehmRxLBnLLImJ5A9eY7/wCsUHoTZ+/9i+tLbVwlS1mEphQJPQSBOlUj6QN7lX90pWYabOFpJkEDRSiOSifkAK6d33MF2y4BOB1CtdIgnwETOWk6Vw9IOyfo20bhCQQhZ4reWWBcKy7goqFBAhOsmNc4Of5/nUtuzcp+kpS5m28Cy5J0S4MIJJ0wqwK8qiUrHeczlI5iuPLvjXp/TkaD7csFBU2sALQpSF5/WScKh8QaltrjisW1xGZBt3CObjXsk96mlIPlXLewY3W7iABcthxUZ+tA4b09+NGL3q69io4rFyxEqwJuGcxONmcaQJ1U2tWX7FA3blwP2uf+oalA/wD0NS40MvtQpPvVFN3KkqS4jJSVBafvA4hr4V8tb1TLiHWzC21BaD+0khQ+MR51I7zWaW7pzhzwnCHmco9U4MafhJT7tBz3nt0h8uthIbuEJuGwOSXPaSPurC0+VWL6DtvQl62UT2DxUTyQqErA97CfeNV4o8XZw+3aOFJzAPAe7SctYS6g+GOuO522haXzD31QrA4JGbaxgVr0kKz+zQepaVwaVIHPvrnQKUpQKUpQKUpQaJ6ZtnhzZqlxJaWlYPQE4VfJVUGo9/yivUm8uz+PaPtRJW0pIHfhMfOK8tmeczl5Gg4mti3MRxfptryftlFIGvEaIcRB8MVa4cvnUtultLgX1s7MBLqQo6DAo4FT3Qqgg5yB5ESMqmm3SvZ5SJxW9xi/43k4VDyW2P3qw9ubO+j3L7JEcN1ac8uyCSnywkGszdRHEW/b5f6i3cSJ5uIHGb8yWiPOgh0rIggmUkKGfMGRn1kCpjewA3a3UgBFwEvpHc4kKPwViHlUMFyAe7LLzqa2gOJZWjknE2p22VJzABDzXP7LigPDyoPu7LfEFyxEl63UUZfrWjxU+cJWPOoZWfgf51lbI2h9Hfad5NrSs96QoYxrzSVCK57c2cLe6eYBkNuFKT1Tqk+aSD50GwuvcRi2d1KmuG4Tn6xghOo6oKD1yPeakNjbkPXbiEiEpXjPEIJASDhUctc4GsE8zFYW4zP0lpy0xYTxm3QTEBCpafMnoC2rxA1q4909rt8FfYwBowBAkMj2DkOmZGsk0Gq7S9CkNyxcFTgHsuJASVCNCnNM59dR0qsLy3UhZQ4khxBUlQ5hQ6+H9NK9PcYcpPlVJb67v3brjtythxCSsEoHahMQCMPTVXjzoIPYjQUoA5Hs8iBrmZnmOfcIrY/S3svHbWl0MykFhcaYcyjPxBz76hN3HTyiI1JjRURMwJnU6ZTMRW/3Oz1Xmzbq3V7QTiRlMLRCkjXUwPCdBQUcqPw/vzr5X1BkYo5CPzyr6dfM6n+/576CYbBesXUx2rV1Lw0B4TkNujTMBYQrzNReydom3faeA/RKCo1lOixrnKSoedZ+7FwkXSA5k28n6O6SRGF0cMqzGiVFKvdqJftlIWptY7aFKQoR9ZJIVyy0NBm7f2eGLl1oZoC8TZEZtLAW2f3VD4VlP+tsG1wcdqvgrOX6BwlbJPcleNHmKbSRxLO1ejtIm1cPM4fWMqI6Ftakz+xXHdcBby7c6XTamfB322FZnk4hI96g47ruD6RwlkBFyhTC1HOCv9GrxS4En41DONkFSVCFJJSsRooEhQ8iDX0z90/MK5+BB/CpfelXFcbuh/8AKaDiu54HhvpmNcaCv/koL59F23jdbOZKjLiAW16e0jLl1ThPnW3VQ/oT3g4Vy5bqIwujiN5/XTkvlzQSf+Or4BoFKUoFKUoFKUoFeXd69n8C9uGoAwuKgQc0lRUk+EEV6iqhvTPs0o2jj5PNhQ01T2Tz8PjQaBEaT4RXB1uUkd0V2GfPKvkeHlQbBv8A+sdYuuV1bocP/cSOG55yn51BbL2ibd5p8H9EtK/IHtDzEip65UHtktKPt2twWvFt5PETPvJIFawtHLxH56UGdt3Z/AuXmkmUocUEHqg5oP7pFZexxjtbxmJIQi5RoYU0rCs+bbh8hTeJziJtX9OIwlKu9xklpZ8SAg+9XVutcBF4zMBLhLK50wOjhqnu7U+VBGFMz4kadamt41FxFrcR+lt0oV3uMktKmecBJqGftVNqU2vJTaihX3kkpV801KsJ4mznROds8lwCT+jdBbWY6BaEH3qDu3Hvg1fsz7LpUyr/AJMgcs8lBJyq/wDYV0Lh1wgQhkpCUgFPbIxHEOcYhHnXmRKiCCkwQQQRyVqIPWRV7+jfb6FXdy0SZuUt3jUzmhbaQtIknNKgRQWNSlKDT95PR406S9bhLT4nl6tc8lAafeGevWsDdm+KHgFgJIOBSSe0k6EEDLv75mK3+tC31tgzdtOpy46VJVlljQMSVeJEpPgmgp/fHZH0W+uGoGHGpSM/qKOJP4x5VCKTn/nnVl+l/ZuIWl2PrJLLhgTiGaCfILFVrPjyoPh01z68x+cjUxvWkuON3XK6bS4rMRxU+reGQy7ScXvVEEdO/wAqmWIcsHUxK7ZxD6e5pyGnsugVw1HpNB1bvJDiLm27MutY25/6zMrSB3qQVp86hkOkEKSYUCFJIB1GaTWTs+/Uw6h1HtNKC05alJxR5jLzrI3isEs3LqUQWyQ40QRmy4kONxHQKj3aDt3pQC8HkCEXKE3CQIgFX6RMcocChHeK+WaeLZPNRKrdX0hA1htUIfHhOBfka+oPG2epMDFZuYwefAeOFQ0zwupSf+Ssfd/aCWbltbmbclDozEtLBQv4BWLxTQdGytpqtn2306tLSqBzT9ceaSR516p2VdpcbSpJkEAg9UkBSf4SPnXlXaWzlMOuMrzW0soPfhOR15iD51dnoU29xbPgqJxW6i3zMoPbbUTyiVI90UFlUpSgUpSgUpSgVV/pz2XiZt3x9RZbOXJYmfigfGrQrV/SZszj7MuBzQniJ8UGfwmg84R+HSmH8fzzr6sZ6dedfJjQDlzNBsG67XFYv7fI47bio/7jKsQj3VKHhWs5Ty/H+VbFuTeBraFupRhJXw19MKwUGe7tVE7UsCw+60oGWnCgjwJA+UUGcynibNcAzVbXCVgf7byMCs+mNpJ86hVNkyAYMmPHkZ61MbsIxuOsKzFww6gDPNxI4rUDrib59ahkKyHfBmgmt7iF3PHSnCLltD/vKEOfxpV/avu6QK33GAP/AHTTjEZe2RxGjn+22PjS6Jd2ewr/AOu64yTzwODityPvJcAqKt7lTS0uJ9pCkrSZ5pMjOe6g6e/PQTmNef5/GtjZ2g43bWty0cDlq4u3xAmcJPGakaEdpxOeoEVg702KWrp0I9hfrW8o7DoDifhjjyrI3bRxE3LBmVtcVEZQtntxHegr+FBfu4++KdoWwcAAcTAdROio1HccyKnxcJmCYPQ1T24G6Vw2tu6tXULSUwtBUUyJGREEHLMKzGlWzd7QbQcLmXZxSQcMfeiJ7qDJcuEpElQA6kgCtE2xtBu92rb26ClSWW3XFH9pSMAA7xjBrA3n9JbCEkWbKXFD9atENp1AjKSZz5D41Beje+Um4uL25UV+qWQtZzhMFR00MACMqDYdt2ButlvsxLjSQ62BmcSMzHWYIy61SOUeI1NXTuZtA4mVK9l1sTp9YmUnvBMd/lVVbz7J+i3j7EQEOKCcj7B7SNT0IoIyOff/AC/vUtuvdJRcoSsnhvJUw6B9hwFM+SsKvKorp4fn/FcVJmdBr/me7Kg+3duppam1iFIUpCh+0DB/CpO/PFsbd7IqYJtXDr2M3Lc6Ropafd512b1q4i2rmMrlsKUdZfR6p7lrISr36692wXONazH0lohEyBx2/WNR3qwqR70UHTuw6kXKUOGG30qt3CYgJcEJV3YVhCp7qjnrZSSpCxmk4V5/WBKT+BrqIkAjn39cxU1vMviLbusv9U0lxUD9ck8N4aROJAV4LFA256xm2ucpWgsO55l5kBIUQNMTZbPkamfRVtvgbRQkmEPjhnIe17Tfh2hHvVEbGSXGbq3yko+kNiMy40CVgHXNor/dFQyXCClSciCFJP7QMpPxg0HrxKpE19qE3P24Lu0aeB9tAURIyVosQNIWFDyqboFKUoFKUoFdVzbhxCkKzSoFJHcRB/Gu2lB5QuLctrKDkUKKFZCZBKTl1yrG/pW2+kzZ5Z2lcCDhWUuDpCtf4sVaqR+JGo/rlQccwcjBnInkdR8xWwekAY7sXA9m7ZbuADyJSEqHdBQfjUAI6jka2LaaeLsu0cAJNs45bqIBMJPrGioxkNRH4UEJsm/Nu+0+P1TqXIHRJBUJ7xI865bfsuBcvtAQlLisMkewTiQf3VJrDVn5xP8AipjeIFxFrcKM8W3wkn7bJ4ShPglJ86BsKFtXrOfbZ4rek42Tj0+4XB51CRl5Dv51Jbu3gZu7dxQ7KXEhQj6iuwv5KNY21LAsPOMmZbWpBnL2SY+IiKCQ2ueJaWbpzwpctVECM2zibnv4bqY7k1ibB2jwLpl0nJC0lWnsGUOa8sKlVnbJUHLO7ZOrZRdNyTqn1bggcilYPu1BLTyy0jnQeh9ydiIbWty3fwpCyh+3QElsujLECRiRIhcJMHFXZu5abQeW8bx8paSspbS2hLZXBMqJMkJ0AE5xNVJbbzu2rjF4wZ4rSUvoMQpbXqzP2VEBKgdRPSry3S3sYv2A6yrPRaCRjQroofz0PKg1P0g7guuMFxp51zh4lFpakmU5FWFeHFPZmDI6RWjbw3imbBm3CcH0ghSs+2WkwIiOykq5Zzhz1q6N6N5WrJkOOn2lBCRzJJzPgkSo9wqht5dt/Tb524zwA4Gcv1aDhBnvzPvcqDZ9ludlBTAAyGsQDmM1aaj+fKsf0vbOly3u0gw8jAvmMaJjwJBI93uro2K7nzxCc5gRkRpkR4d3Wtj3hZ+lbJfTkFsFL6RHT2hmch7WdBUGHL89fGuI18TFclJ10ykZZ/PSvuvXWgk7dPFsXUQSu2WH0no0uG3hH3ktKqJtbpTTiHUHttqC0/eSQoeRj8alt2LpKLpsOfo3ZZcEkDA52D8CQryqMu7JTLq21xjbWUKyzxJkE/Kgyt5rRLdystxwnIeagKjhuDGkCfs4in3ayLM8WwebUTjtl/SEfcXDb4+PDX8aXR4tg0sElVsssqEHJlcrZJMclJcT5juro3cvktXTaln1ayWnZJjhODAqesYgr3aDG2btJVs82+jVtaVxlmNFJ05pKhHfXPeDZybd9xpBlCTLZEmWlQtsz91Q+FdF9ZFh1xleSmlFCsiM0kiYPIgA+dSW0PXWbD0nEyTauHlh/SW5/dK0+4KCxPQbt7svWylZoVxEgx7C4CgOeSxP/IetXBXlvczbf0W+ZdMhBOBzP6i+yT7shXu16ftlEpE66HxGVB20pSgUpSgUpSgpr07bNPGt3uSm1IOfNJCh8ln4VVwGc5a9O6r79MmzC7s/GBPBWFnTJJlJ/wDIVRBBGeYIg8v6RQcrKzU6tLbclSsh8efQACamN5toIRhtGTiZaMqM5Ldg9ogZ9mcp5+FTOw93VM2zzshNwWFutpJmG0weX1iO14RWiKXOZPQ888qDL2Xs1Vw6hpEAriVa4Uz2lHuAzrt2xfBa8LchlqUND9nUk96jJPlpUje2S7O0SIOO5xJWoR2UpAUW+qT2gT18KhbKzLrqUIAkkd8CMzQZ2wWEpCrp1OJtjCUoOjj09hEfZyKj93vqPvLpTi1LcViWtSlKUdSTrzqV3mSUKTbAKShhGhGZKgFFZGmciMz/ACrH2RYhWJ1YPDa7ShB7SuSfCde6g+BSrdowSl19ABjIpZOoPevL3fGsG2tytSUpBxEkDkP7RnXK6uFOKK1nNWunwgZADkKl7JkMplUBxzrPZQfjmrr40GQtqWkNE9hrtAFQjEv21TznCO7Idam9wr1NhcKeAK0KSUlABKo1BTnB6Zzzia1lCsoInKBHUGD/AEPj3RWc06pMSVDMjlAkGdOk+U8qDt3536XtBaPVcJLY9mc5PUx8qiGEYQAYKYI175/rn4xpNdrxz6mAZmcxl/Tl08a+oXl0zI0memf501NBJbOuiFiSIxa9JAzHQ6f3rfNzLoF0JVBS8CFAgaKGEgGJ1jI8sNV1aKgzmNJzAzzn8fhWxbNeCIIOeYBKvCBloQfxOXOg0fatgWX3WVe024pGWQIBgEDwg1jFPhy5/wBvz3zW6elixi6auU+zcthXdjSAlXdzSa022t1OKCECVKyGnzPIUGRY2WMLcUCWWsJcggGFGAEzqSQPma6dqbSU+848vJTisaogDwGfKsra9wkYWWlYm2zmRkFuRCld45D+9NmsBtP0hwAgfokH66+Uj7AzPlQHCq3ZW0RC3wnipVHZQk40CDosmDOo0GtYNpa8QmckRKzGYTzjvOg8a5oSp92JxLWomepPMycq7b9SUjhNklIzUrQKWJ5awNBQdO0r5TzqnVakAeSUhKZPNUJEnmZrkt5TTbjWXrShShMwEHEjwXmc+iiK+2zYQOIrOJCEnOVRqctBPxisYmc5zJHz1oOVhs1dwsNtpK1KygDPofz416n2BZONWzTbqwtxKQFKAgEgR5wABPOJrR/RPuALZtN07PFWnsIUIwJOpj7SgB4CrIoFKUoFKUoFKUoIvejZv0izfZ5rbUB4xl8wK887tbHD6ypwhLDQxvKIJhI+qNdfw616ZIrT7D0epYbWhtQIUpSjiGsqJE+CThFBWe7+8CXdpIUs+qWpTQEaNOJwAZaiSn5aaVB7I2SGFuuvg4bYqSARkpxCikd8Aicu6rv/APSbg9lTadc8I05ZBIjwnLlWIrcNxRlTiFA8iFak4j88/HPOgqG4uTc2lyVQVtvJeBEkYVeqWkch7SMh0OtdTKvoluZPrXk9PZQFEKE89II6zrVyjcp4NlCXUgKzUACEE5Z4BkTrmeg6VjJ9HK5BLjRgR2kYvMScifzFBVO37I3H0JbcqW42plWcwtlQSSTyTgWgzyjlFcU3SEufR21S1GA8sS1Skk9YKh8B0mrfd3GeIwh5ITJIEczHQc4E58uc1xT6P1hUgsQdZb66/nxNBSuyNnBIW88IQ0VJAgQXB3HKAY11JFYxvCt0rJzURI+EZk/nzir1G4bkg8RBAMwUmCIiIM5fnKu8bkn/AGPHh5jORmfjQUilYJJ1GZAKoH58M46VykFJGU4gZnrlp8fnrkavFvc9UklbefRCfE6iMz/ea5f+lnOa0ETJkfyjy8KChbmNQQMvw6mep/Olc0ug6kySCPHmdfzlpFXqd03DEqaA5jCSD5TH+TpNcBuQdCtBA0AQAJ/lQUe0NO1nHXXnl15Zf5qf2XedkjJSpMDsnI5zr35wIPfiq0lbmrMStvLQ4BOev5/pXUNyHJBLqJ7mwMoiJ1/wKDSN6bYXGyCpPt2rgXkfqL7K4AJ5/hWmqSLNsTlcLBkFXsIM6Z+0Rl1GfSrrRuc8Mg8kCI0M6zBiAU91dKtwFKJUtbRJy/RA5e9MUFEbK2YHFyrJpshTquQROgPUjpXLal/xYCYCEylCEjRM9OpgH4VeK/R2o/rG40gIgfDSYEeZruO47kylbaSdSlMHnzGfOgpJH+mbgiHXI11bRnkOhPxyGlYFtZ4yqSEoQCVLVOQnLzPzzq+B6PFY8RcQSYmUYiPAk5ZkkeWtfHvR8tUYnkkDlgHPL5fyFBRF5dhwwMgmAhIAJCY+fWt59E+4n0lzjvJ9U2RkfrOAyE+AyJ65Dka3Zfo4fMJ+l4EZA4EwrBoRPeMs9M/Ct22bs5DDSGmk4UIEJH51J1mgyQKUpQKUpQKUpQKUpQKUpQKUpQKUpQKUpQKUpQKUpQKUpQKUpQKUpQKUpQKUpQKUpQKUpQKUpQf/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a-IR"/>
          </a:p>
        </p:txBody>
      </p:sp>
      <p:pic>
        <p:nvPicPr>
          <p:cNvPr id="11" name="Picture 10" descr="g40_53.jpg"/>
          <p:cNvPicPr>
            <a:picLocks noChangeAspect="1"/>
          </p:cNvPicPr>
          <p:nvPr/>
        </p:nvPicPr>
        <p:blipFill>
          <a:blip r:embed="rId5" cstate="print">
            <a:lum/>
          </a:blip>
          <a:stretch>
            <a:fillRect/>
          </a:stretch>
        </p:blipFill>
        <p:spPr>
          <a:xfrm>
            <a:off x="4681201" y="5072074"/>
            <a:ext cx="2248253" cy="1500198"/>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تشخیص پایه های ترانزیستور (راه سخت!)</a:t>
            </a:r>
            <a:endParaRPr lang="fa-IR" dirty="0"/>
          </a:p>
        </p:txBody>
      </p:sp>
      <p:sp>
        <p:nvSpPr>
          <p:cNvPr id="3" name="Content Placeholder 2"/>
          <p:cNvSpPr>
            <a:spLocks noGrp="1"/>
          </p:cNvSpPr>
          <p:nvPr>
            <p:ph sz="quarter" idx="1"/>
          </p:nvPr>
        </p:nvSpPr>
        <p:spPr>
          <a:xfrm>
            <a:off x="2428860" y="1447800"/>
            <a:ext cx="6257940" cy="5410200"/>
          </a:xfrm>
        </p:spPr>
        <p:txBody>
          <a:bodyPr>
            <a:normAutofit/>
          </a:bodyPr>
          <a:lstStyle/>
          <a:p>
            <a:r>
              <a:rPr lang="fa-IR" dirty="0" smtClean="0"/>
              <a:t>ترانزیستور مانند دو دیود به هم پیوسته است (نقطه وسط بیس است)</a:t>
            </a:r>
          </a:p>
          <a:p>
            <a:r>
              <a:rPr lang="fa-IR" dirty="0" smtClean="0"/>
              <a:t>ترانزیستورهای </a:t>
            </a:r>
            <a:r>
              <a:rPr lang="en-US" dirty="0" smtClean="0"/>
              <a:t>BJT</a:t>
            </a:r>
            <a:r>
              <a:rPr lang="fa-IR" dirty="0" smtClean="0"/>
              <a:t>، به دو نوع معمول</a:t>
            </a:r>
            <a:r>
              <a:rPr lang="fa-IR" b="1" dirty="0" smtClean="0"/>
              <a:t> </a:t>
            </a:r>
            <a:r>
              <a:rPr lang="fa-IR" dirty="0" smtClean="0"/>
              <a:t> </a:t>
            </a:r>
            <a:r>
              <a:rPr lang="en-US" dirty="0" smtClean="0"/>
              <a:t>PNP</a:t>
            </a:r>
            <a:r>
              <a:rPr lang="fa-IR" dirty="0" smtClean="0"/>
              <a:t> و </a:t>
            </a:r>
            <a:r>
              <a:rPr lang="en-US" dirty="0" smtClean="0"/>
              <a:t>NPN</a:t>
            </a:r>
            <a:r>
              <a:rPr lang="fa-IR" dirty="0" smtClean="0"/>
              <a:t> نقسیم بندی می‌شود</a:t>
            </a:r>
          </a:p>
          <a:p>
            <a:r>
              <a:rPr lang="fa-IR" dirty="0" smtClean="0"/>
              <a:t>تنها پایه ای که به دو پایه دیگر (فقط در یک جهت) راه داشته باشد، بیس است.</a:t>
            </a:r>
          </a:p>
          <a:p>
            <a:r>
              <a:rPr lang="fa-IR" dirty="0" smtClean="0"/>
              <a:t>بسته به اینکه در کدام جهت بیس به دیگر پایه ها راه داشته باشد، ترانزیستور </a:t>
            </a:r>
            <a:r>
              <a:rPr lang="en-US" dirty="0" smtClean="0"/>
              <a:t>PNP</a:t>
            </a:r>
            <a:r>
              <a:rPr lang="fa-IR" dirty="0" smtClean="0"/>
              <a:t> یا </a:t>
            </a:r>
            <a:r>
              <a:rPr lang="en-US" dirty="0" smtClean="0"/>
              <a:t>NPN</a:t>
            </a:r>
            <a:r>
              <a:rPr lang="fa-IR" dirty="0" smtClean="0"/>
              <a:t> خواهد بود.</a:t>
            </a:r>
          </a:p>
          <a:p>
            <a:r>
              <a:rPr lang="fa-IR" dirty="0" smtClean="0"/>
              <a:t>مقاومت بین بیس و امیتر از مقاومت بین بیس و کلکتور کمتر است.(چرا؟)</a:t>
            </a:r>
          </a:p>
        </p:txBody>
      </p:sp>
      <p:grpSp>
        <p:nvGrpSpPr>
          <p:cNvPr id="19" name="Group 18"/>
          <p:cNvGrpSpPr/>
          <p:nvPr/>
        </p:nvGrpSpPr>
        <p:grpSpPr>
          <a:xfrm>
            <a:off x="1000100" y="1571612"/>
            <a:ext cx="1285884" cy="308811"/>
            <a:chOff x="6143636" y="2358224"/>
            <a:chExt cx="1285884" cy="308811"/>
          </a:xfrm>
        </p:grpSpPr>
        <p:cxnSp>
          <p:nvCxnSpPr>
            <p:cNvPr id="5" name="Straight Arrow Connector 4"/>
            <p:cNvCxnSpPr/>
            <p:nvPr/>
          </p:nvCxnSpPr>
          <p:spPr>
            <a:xfrm rot="10800000">
              <a:off x="7000892" y="2571744"/>
              <a:ext cx="428628" cy="1588"/>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6679421" y="2464587"/>
              <a:ext cx="214314" cy="158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143636" y="2571744"/>
              <a:ext cx="428628" cy="1588"/>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6918382" y="2559084"/>
              <a:ext cx="214314" cy="158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6442048" y="2559084"/>
              <a:ext cx="214314" cy="158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572264" y="2571744"/>
              <a:ext cx="430216" cy="1588"/>
            </a:xfrm>
            <a:prstGeom prst="line">
              <a:avLst/>
            </a:prstGeom>
            <a:ln w="31750"/>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071538" y="2214554"/>
            <a:ext cx="1214446" cy="308811"/>
            <a:chOff x="1142976" y="2500306"/>
            <a:chExt cx="1214446" cy="308811"/>
          </a:xfrm>
        </p:grpSpPr>
        <p:cxnSp>
          <p:nvCxnSpPr>
            <p:cNvPr id="21" name="Straight Arrow Connector 20"/>
            <p:cNvCxnSpPr/>
            <p:nvPr/>
          </p:nvCxnSpPr>
          <p:spPr>
            <a:xfrm rot="10800000">
              <a:off x="1428729" y="2714620"/>
              <a:ext cx="428628" cy="1588"/>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flipH="1" flipV="1">
              <a:off x="1607323" y="2606669"/>
              <a:ext cx="214314" cy="158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571604" y="2714620"/>
              <a:ext cx="428628" cy="1588"/>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flipH="1" flipV="1">
              <a:off x="1846284" y="2701166"/>
              <a:ext cx="214314" cy="158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flipH="1" flipV="1">
              <a:off x="1369950" y="2701166"/>
              <a:ext cx="214314" cy="158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142976" y="2713826"/>
              <a:ext cx="1214446" cy="794"/>
            </a:xfrm>
            <a:prstGeom prst="line">
              <a:avLst/>
            </a:prstGeom>
            <a:ln w="31750"/>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142876" y="1500174"/>
            <a:ext cx="857224" cy="1200329"/>
          </a:xfrm>
          <a:prstGeom prst="rect">
            <a:avLst/>
          </a:prstGeom>
          <a:noFill/>
        </p:spPr>
        <p:txBody>
          <a:bodyPr wrap="square" rtlCol="1">
            <a:spAutoFit/>
          </a:bodyPr>
          <a:lstStyle/>
          <a:p>
            <a:r>
              <a:rPr lang="en-US" sz="2400" dirty="0" smtClean="0"/>
              <a:t>PNP</a:t>
            </a:r>
          </a:p>
          <a:p>
            <a:endParaRPr lang="en-US" sz="2400" dirty="0" smtClean="0"/>
          </a:p>
          <a:p>
            <a:r>
              <a:rPr lang="en-US" sz="2400" dirty="0" smtClean="0"/>
              <a:t>NPN</a:t>
            </a:r>
            <a:endParaRPr lang="fa-IR" sz="2400" dirty="0"/>
          </a:p>
        </p:txBody>
      </p:sp>
      <p:pic>
        <p:nvPicPr>
          <p:cNvPr id="20" name="Picture 2" descr="BJT PNP symbol (case).svg"/>
          <p:cNvPicPr>
            <a:picLocks noChangeAspect="1" noChangeArrowheads="1"/>
          </p:cNvPicPr>
          <p:nvPr/>
        </p:nvPicPr>
        <p:blipFill>
          <a:blip r:embed="rId2" cstate="print"/>
          <a:srcRect/>
          <a:stretch>
            <a:fillRect/>
          </a:stretch>
        </p:blipFill>
        <p:spPr bwMode="auto">
          <a:xfrm>
            <a:off x="1071538" y="3357562"/>
            <a:ext cx="1285884" cy="1285886"/>
          </a:xfrm>
          <a:prstGeom prst="rect">
            <a:avLst/>
          </a:prstGeom>
          <a:noFill/>
        </p:spPr>
      </p:pic>
      <p:pic>
        <p:nvPicPr>
          <p:cNvPr id="27" name="Picture 4" descr="BJT NPN symbol (case).svg"/>
          <p:cNvPicPr>
            <a:picLocks noChangeAspect="1" noChangeArrowheads="1"/>
          </p:cNvPicPr>
          <p:nvPr/>
        </p:nvPicPr>
        <p:blipFill>
          <a:blip r:embed="rId3" cstate="print"/>
          <a:srcRect/>
          <a:stretch>
            <a:fillRect/>
          </a:stretch>
        </p:blipFill>
        <p:spPr bwMode="auto">
          <a:xfrm>
            <a:off x="1071538" y="4929198"/>
            <a:ext cx="1285878" cy="1285881"/>
          </a:xfrm>
          <a:prstGeom prst="rect">
            <a:avLst/>
          </a:prstGeom>
          <a:noFill/>
        </p:spPr>
      </p:pic>
      <p:sp>
        <p:nvSpPr>
          <p:cNvPr id="28" name="TextBox 27"/>
          <p:cNvSpPr txBox="1"/>
          <p:nvPr/>
        </p:nvSpPr>
        <p:spPr>
          <a:xfrm>
            <a:off x="71438" y="3571876"/>
            <a:ext cx="857224" cy="2308324"/>
          </a:xfrm>
          <a:prstGeom prst="rect">
            <a:avLst/>
          </a:prstGeom>
          <a:noFill/>
        </p:spPr>
        <p:txBody>
          <a:bodyPr wrap="square" rtlCol="1">
            <a:spAutoFit/>
          </a:bodyPr>
          <a:lstStyle/>
          <a:p>
            <a:r>
              <a:rPr lang="en-US" sz="2400" dirty="0" smtClean="0"/>
              <a:t>PNP</a:t>
            </a:r>
          </a:p>
          <a:p>
            <a:endParaRPr lang="en-US" sz="2400" dirty="0" smtClean="0"/>
          </a:p>
          <a:p>
            <a:endParaRPr lang="en-US" sz="2400" dirty="0" smtClean="0"/>
          </a:p>
          <a:p>
            <a:endParaRPr lang="en-US" sz="2400" dirty="0" smtClean="0"/>
          </a:p>
          <a:p>
            <a:endParaRPr lang="en-US" sz="2400" dirty="0" smtClean="0"/>
          </a:p>
          <a:p>
            <a:r>
              <a:rPr lang="en-US" sz="2400" dirty="0" smtClean="0"/>
              <a:t>NPN</a:t>
            </a:r>
            <a:endParaRPr lang="fa-I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DT-830D_250.jpg"/>
          <p:cNvPicPr>
            <a:picLocks noChangeAspect="1"/>
          </p:cNvPicPr>
          <p:nvPr/>
        </p:nvPicPr>
        <p:blipFill>
          <a:blip r:embed="rId2" cstate="print">
            <a:lum bright="30000" contrast="10000"/>
          </a:blip>
          <a:stretch>
            <a:fillRect/>
          </a:stretch>
        </p:blipFill>
        <p:spPr>
          <a:xfrm>
            <a:off x="1214414" y="1214422"/>
            <a:ext cx="3278206" cy="5376258"/>
          </a:xfrm>
          <a:prstGeom prst="rect">
            <a:avLst/>
          </a:prstGeom>
        </p:spPr>
      </p:pic>
      <p:sp>
        <p:nvSpPr>
          <p:cNvPr id="2" name="Title 1"/>
          <p:cNvSpPr>
            <a:spLocks noGrp="1"/>
          </p:cNvSpPr>
          <p:nvPr>
            <p:ph type="title"/>
          </p:nvPr>
        </p:nvSpPr>
        <p:spPr/>
        <p:txBody>
          <a:bodyPr/>
          <a:lstStyle/>
          <a:p>
            <a:pPr algn="r"/>
            <a:r>
              <a:rPr lang="fa-IR" dirty="0" smtClean="0"/>
              <a:t>تشخیص پایه های ترانزیستور (راه آسان!)</a:t>
            </a:r>
            <a:endParaRPr lang="fa-IR" dirty="0"/>
          </a:p>
        </p:txBody>
      </p:sp>
      <p:sp>
        <p:nvSpPr>
          <p:cNvPr id="3" name="Content Placeholder 2"/>
          <p:cNvSpPr>
            <a:spLocks noGrp="1"/>
          </p:cNvSpPr>
          <p:nvPr>
            <p:ph sz="quarter" idx="1"/>
          </p:nvPr>
        </p:nvSpPr>
        <p:spPr>
          <a:xfrm>
            <a:off x="4500562" y="1447800"/>
            <a:ext cx="4186238" cy="5124472"/>
          </a:xfrm>
        </p:spPr>
        <p:txBody>
          <a:bodyPr/>
          <a:lstStyle/>
          <a:p>
            <a:r>
              <a:rPr lang="fa-IR" dirty="0" smtClean="0"/>
              <a:t>در صورتی که مولتی متر، قسمتی برای ترانزیستور داشته باشد، با امتحان کردن پایه های ترانزیستور در حالات مختلف، می توان پایه ها را مشخص کرد.</a:t>
            </a:r>
          </a:p>
          <a:p>
            <a:r>
              <a:rPr lang="fa-IR" dirty="0" smtClean="0"/>
              <a:t>در همه حالات، عددی که مولتی متر نشان می دهد، کم است غیر از حالتی که پایه ها را درست قرار داده باشید، که مولتی متر، ”بتای“ ترانزیستور را نشان می دهد و معمولا عددی در حدود 100 است.</a:t>
            </a:r>
          </a:p>
        </p:txBody>
      </p:sp>
      <p:cxnSp>
        <p:nvCxnSpPr>
          <p:cNvPr id="27" name="Straight Arrow Connector 26"/>
          <p:cNvCxnSpPr/>
          <p:nvPr/>
        </p:nvCxnSpPr>
        <p:spPr>
          <a:xfrm flipV="1">
            <a:off x="428596" y="5072074"/>
            <a:ext cx="1285884" cy="7143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downLeft)">
                                      <p:cBhvr>
                                        <p:cTn id="11" dur="500"/>
                                        <p:tgtEl>
                                          <p:spTgt spid="19"/>
                                        </p:tgtEl>
                                      </p:cBhvr>
                                    </p:animEffect>
                                  </p:childTnLst>
                                </p:cTn>
                              </p:par>
                            </p:childTnLst>
                          </p:cTn>
                        </p:par>
                        <p:par>
                          <p:cTn id="12" fill="hold">
                            <p:stCondLst>
                              <p:cond delay="1000"/>
                            </p:stCondLst>
                            <p:childTnLst>
                              <p:par>
                                <p:cTn id="13" presetID="54" presetClass="entr" presetSubtype="0" accel="10000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strVal val="#ppt_w*0.05"/>
                                          </p:val>
                                        </p:tav>
                                        <p:tav tm="100000">
                                          <p:val>
                                            <p:strVal val="#ppt_w"/>
                                          </p:val>
                                        </p:tav>
                                      </p:tavLst>
                                    </p:anim>
                                    <p:anim calcmode="lin" valueType="num">
                                      <p:cBhvr>
                                        <p:cTn id="16" dur="500" fill="hold"/>
                                        <p:tgtEl>
                                          <p:spTgt spid="27"/>
                                        </p:tgtEl>
                                        <p:attrNameLst>
                                          <p:attrName>ppt_h</p:attrName>
                                        </p:attrNameLst>
                                      </p:cBhvr>
                                      <p:tavLst>
                                        <p:tav tm="0">
                                          <p:val>
                                            <p:strVal val="#ppt_h"/>
                                          </p:val>
                                        </p:tav>
                                        <p:tav tm="100000">
                                          <p:val>
                                            <p:strVal val="#ppt_h"/>
                                          </p:val>
                                        </p:tav>
                                      </p:tavLst>
                                    </p:anim>
                                    <p:anim calcmode="lin" valueType="num">
                                      <p:cBhvr>
                                        <p:cTn id="17" dur="500" fill="hold"/>
                                        <p:tgtEl>
                                          <p:spTgt spid="27"/>
                                        </p:tgtEl>
                                        <p:attrNameLst>
                                          <p:attrName>ppt_x</p:attrName>
                                        </p:attrNameLst>
                                      </p:cBhvr>
                                      <p:tavLst>
                                        <p:tav tm="0">
                                          <p:val>
                                            <p:strVal val="#ppt_x-.2"/>
                                          </p:val>
                                        </p:tav>
                                        <p:tav tm="100000">
                                          <p:val>
                                            <p:strVal val="#ppt_x"/>
                                          </p:val>
                                        </p:tav>
                                      </p:tavLst>
                                    </p:anim>
                                    <p:anim calcmode="lin" valueType="num">
                                      <p:cBhvr>
                                        <p:cTn id="18" dur="500" fill="hold"/>
                                        <p:tgtEl>
                                          <p:spTgt spid="27"/>
                                        </p:tgtEl>
                                        <p:attrNameLst>
                                          <p:attrName>ppt_y</p:attrName>
                                        </p:attrNameLst>
                                      </p:cBhvr>
                                      <p:tavLst>
                                        <p:tav tm="0">
                                          <p:val>
                                            <p:strVal val="#ppt_y"/>
                                          </p:val>
                                        </p:tav>
                                        <p:tav tm="100000">
                                          <p:val>
                                            <p:strVal val="#ppt_y"/>
                                          </p:val>
                                        </p:tav>
                                      </p:tavLst>
                                    </p:anim>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strips(downLeft)">
                                      <p:cBhvr>
                                        <p:cTn id="2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کار با مولتی متر</a:t>
            </a:r>
            <a:endParaRPr lang="fa-IR" dirty="0"/>
          </a:p>
        </p:txBody>
      </p:sp>
      <p:sp>
        <p:nvSpPr>
          <p:cNvPr id="3" name="Content Placeholder 2"/>
          <p:cNvSpPr>
            <a:spLocks noGrp="1"/>
          </p:cNvSpPr>
          <p:nvPr>
            <p:ph sz="quarter" idx="1"/>
          </p:nvPr>
        </p:nvSpPr>
        <p:spPr/>
        <p:txBody>
          <a:bodyPr/>
          <a:lstStyle/>
          <a:p>
            <a:r>
              <a:rPr lang="fa-IR" dirty="0" smtClean="0"/>
              <a:t>قبل از انجام آزمایش، باطری و اتصالات مولتی متر را چک کنید، برای این کار می‌توانید با اتصال کوتاه سیم های مولتی متر، مقاومت صفر را اندازه‌گیری کنید.</a:t>
            </a:r>
          </a:p>
          <a:p>
            <a:r>
              <a:rPr lang="fa-IR" dirty="0" smtClean="0"/>
              <a:t>برای هر اندازه گیری، سلکتور مولتی‌متر را روی محدوده مناسب تنظیم کنید.</a:t>
            </a:r>
          </a:p>
          <a:p>
            <a:r>
              <a:rPr lang="fa-IR" dirty="0" smtClean="0"/>
              <a:t>برای هر اندازه گیری دقت کنید فیش های سیم مولتی متر در جای درست قرار گرفته باشند.</a:t>
            </a:r>
          </a:p>
          <a:p>
            <a:r>
              <a:rPr lang="fa-IR" dirty="0" smtClean="0"/>
              <a:t>هنگام اندازه گیری، دقت کنید که انگشتانتان با</a:t>
            </a:r>
          </a:p>
          <a:p>
            <a:pPr>
              <a:buNone/>
            </a:pPr>
            <a:r>
              <a:rPr lang="fa-IR" dirty="0" smtClean="0"/>
              <a:t> سیم های مولتی متر تماس پیدا نکند</a:t>
            </a:r>
          </a:p>
          <a:p>
            <a:r>
              <a:rPr lang="fa-IR" dirty="0" smtClean="0"/>
              <a:t>پس از انجام آزمایش، مولتی متر را خاموش کنید</a:t>
            </a:r>
          </a:p>
        </p:txBody>
      </p:sp>
      <p:sp>
        <p:nvSpPr>
          <p:cNvPr id="4" name="Rectangle 3"/>
          <p:cNvSpPr/>
          <p:nvPr/>
        </p:nvSpPr>
        <p:spPr>
          <a:xfrm>
            <a:off x="285720" y="3857628"/>
            <a:ext cx="1143008" cy="185738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ectangle 4"/>
          <p:cNvSpPr/>
          <p:nvPr/>
        </p:nvSpPr>
        <p:spPr>
          <a:xfrm>
            <a:off x="428596" y="4000504"/>
            <a:ext cx="857256" cy="35719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nvGrpSpPr>
          <p:cNvPr id="7" name="Group 19"/>
          <p:cNvGrpSpPr/>
          <p:nvPr/>
        </p:nvGrpSpPr>
        <p:grpSpPr>
          <a:xfrm rot="10800000">
            <a:off x="571472" y="4572008"/>
            <a:ext cx="571504" cy="571504"/>
            <a:chOff x="1714480" y="2643182"/>
            <a:chExt cx="571504" cy="571504"/>
          </a:xfrm>
        </p:grpSpPr>
        <p:sp>
          <p:nvSpPr>
            <p:cNvPr id="6" name="Oval 5"/>
            <p:cNvSpPr/>
            <p:nvPr/>
          </p:nvSpPr>
          <p:spPr>
            <a:xfrm>
              <a:off x="1714480" y="2643182"/>
              <a:ext cx="571504"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8" name="Straight Connector 7"/>
            <p:cNvCxnSpPr>
              <a:stCxn id="6" idx="1"/>
              <a:endCxn id="6" idx="5"/>
            </p:cNvCxnSpPr>
            <p:nvPr/>
          </p:nvCxnSpPr>
          <p:spPr>
            <a:xfrm rot="16200000" flipH="1">
              <a:off x="1798175" y="2726877"/>
              <a:ext cx="404114" cy="404114"/>
            </a:xfrm>
            <a:prstGeom prst="line">
              <a:avLst/>
            </a:prstGeom>
            <a:ln w="952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6" idx="1"/>
            </p:cNvCxnSpPr>
            <p:nvPr/>
          </p:nvCxnSpPr>
          <p:spPr>
            <a:xfrm rot="16200000" flipH="1">
              <a:off x="1798174" y="2726877"/>
              <a:ext cx="130619" cy="130619"/>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857224" y="4988494"/>
            <a:ext cx="642942" cy="369332"/>
          </a:xfrm>
          <a:prstGeom prst="rect">
            <a:avLst/>
          </a:prstGeom>
          <a:noFill/>
        </p:spPr>
        <p:txBody>
          <a:bodyPr wrap="square" rtlCol="1">
            <a:spAutoFit/>
          </a:bodyPr>
          <a:lstStyle/>
          <a:p>
            <a:r>
              <a:rPr lang="en-US" dirty="0" smtClean="0"/>
              <a:t>V</a:t>
            </a:r>
            <a:r>
              <a:rPr lang="en-US" baseline="-25000" dirty="0" smtClean="0"/>
              <a:t>AC</a:t>
            </a:r>
            <a:endParaRPr lang="fa-IR" baseline="-25000" dirty="0"/>
          </a:p>
        </p:txBody>
      </p:sp>
      <p:sp>
        <p:nvSpPr>
          <p:cNvPr id="13" name="TextBox 12"/>
          <p:cNvSpPr txBox="1"/>
          <p:nvPr/>
        </p:nvSpPr>
        <p:spPr>
          <a:xfrm>
            <a:off x="142844" y="5015876"/>
            <a:ext cx="500066" cy="369332"/>
          </a:xfrm>
          <a:prstGeom prst="rect">
            <a:avLst/>
          </a:prstGeom>
          <a:noFill/>
        </p:spPr>
        <p:txBody>
          <a:bodyPr wrap="square" rtlCol="1">
            <a:spAutoFit/>
          </a:bodyPr>
          <a:lstStyle/>
          <a:p>
            <a:r>
              <a:rPr lang="en-US" dirty="0" smtClean="0"/>
              <a:t>I</a:t>
            </a:r>
            <a:endParaRPr lang="fa-IR" dirty="0"/>
          </a:p>
        </p:txBody>
      </p:sp>
      <p:sp>
        <p:nvSpPr>
          <p:cNvPr id="14" name="TextBox 13"/>
          <p:cNvSpPr txBox="1"/>
          <p:nvPr/>
        </p:nvSpPr>
        <p:spPr>
          <a:xfrm>
            <a:off x="191422" y="4429132"/>
            <a:ext cx="500066" cy="369332"/>
          </a:xfrm>
          <a:prstGeom prst="rect">
            <a:avLst/>
          </a:prstGeom>
          <a:noFill/>
        </p:spPr>
        <p:txBody>
          <a:bodyPr wrap="square" rtlCol="1">
            <a:spAutoFit/>
          </a:bodyPr>
          <a:lstStyle/>
          <a:p>
            <a:r>
              <a:rPr lang="en-US" dirty="0" smtClean="0"/>
              <a:t>R</a:t>
            </a:r>
            <a:endParaRPr lang="fa-IR" dirty="0"/>
          </a:p>
        </p:txBody>
      </p:sp>
      <p:sp>
        <p:nvSpPr>
          <p:cNvPr id="15" name="TextBox 14"/>
          <p:cNvSpPr txBox="1"/>
          <p:nvPr/>
        </p:nvSpPr>
        <p:spPr>
          <a:xfrm>
            <a:off x="864844" y="4401750"/>
            <a:ext cx="642942" cy="369332"/>
          </a:xfrm>
          <a:prstGeom prst="rect">
            <a:avLst/>
          </a:prstGeom>
          <a:noFill/>
        </p:spPr>
        <p:txBody>
          <a:bodyPr wrap="square" rtlCol="1">
            <a:spAutoFit/>
          </a:bodyPr>
          <a:lstStyle/>
          <a:p>
            <a:r>
              <a:rPr lang="en-US" dirty="0" smtClean="0"/>
              <a:t>V</a:t>
            </a:r>
            <a:r>
              <a:rPr lang="en-US" baseline="-25000" dirty="0" smtClean="0"/>
              <a:t>DC</a:t>
            </a:r>
            <a:endParaRPr lang="fa-IR" baseline="-25000" dirty="0"/>
          </a:p>
        </p:txBody>
      </p:sp>
      <p:sp>
        <p:nvSpPr>
          <p:cNvPr id="16" name="Oval 15"/>
          <p:cNvSpPr/>
          <p:nvPr/>
        </p:nvSpPr>
        <p:spPr>
          <a:xfrm>
            <a:off x="1214414" y="5500702"/>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 name="Oval 16"/>
          <p:cNvSpPr/>
          <p:nvPr/>
        </p:nvSpPr>
        <p:spPr>
          <a:xfrm>
            <a:off x="1000100" y="5500702"/>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8" name="Oval 17"/>
          <p:cNvSpPr/>
          <p:nvPr/>
        </p:nvSpPr>
        <p:spPr>
          <a:xfrm>
            <a:off x="785786" y="5500702"/>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9" name="Oval 18"/>
          <p:cNvSpPr/>
          <p:nvPr/>
        </p:nvSpPr>
        <p:spPr>
          <a:xfrm>
            <a:off x="571472" y="5500702"/>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6" name="Freeform 25"/>
          <p:cNvSpPr/>
          <p:nvPr/>
        </p:nvSpPr>
        <p:spPr>
          <a:xfrm>
            <a:off x="1295392" y="5197806"/>
            <a:ext cx="1259840" cy="1122680"/>
          </a:xfrm>
          <a:custGeom>
            <a:avLst/>
            <a:gdLst>
              <a:gd name="connsiteX0" fmla="*/ 0 w 1259840"/>
              <a:gd name="connsiteY0" fmla="*/ 396240 h 1122680"/>
              <a:gd name="connsiteX1" fmla="*/ 45720 w 1259840"/>
              <a:gd name="connsiteY1" fmla="*/ 746760 h 1122680"/>
              <a:gd name="connsiteX2" fmla="*/ 190500 w 1259840"/>
              <a:gd name="connsiteY2" fmla="*/ 952500 h 1122680"/>
              <a:gd name="connsiteX3" fmla="*/ 541020 w 1259840"/>
              <a:gd name="connsiteY3" fmla="*/ 1120140 h 1122680"/>
              <a:gd name="connsiteX4" fmla="*/ 952500 w 1259840"/>
              <a:gd name="connsiteY4" fmla="*/ 967740 h 1122680"/>
              <a:gd name="connsiteX5" fmla="*/ 1211580 w 1259840"/>
              <a:gd name="connsiteY5" fmla="*/ 571500 h 1122680"/>
              <a:gd name="connsiteX6" fmla="*/ 1242060 w 1259840"/>
              <a:gd name="connsiteY6" fmla="*/ 0 h 1122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9840" h="1122680">
                <a:moveTo>
                  <a:pt x="0" y="396240"/>
                </a:moveTo>
                <a:cubicBezTo>
                  <a:pt x="6985" y="525145"/>
                  <a:pt x="13970" y="654050"/>
                  <a:pt x="45720" y="746760"/>
                </a:cubicBezTo>
                <a:cubicBezTo>
                  <a:pt x="77470" y="839470"/>
                  <a:pt x="107950" y="890270"/>
                  <a:pt x="190500" y="952500"/>
                </a:cubicBezTo>
                <a:cubicBezTo>
                  <a:pt x="273050" y="1014730"/>
                  <a:pt x="414020" y="1117600"/>
                  <a:pt x="541020" y="1120140"/>
                </a:cubicBezTo>
                <a:cubicBezTo>
                  <a:pt x="668020" y="1122680"/>
                  <a:pt x="840740" y="1059180"/>
                  <a:pt x="952500" y="967740"/>
                </a:cubicBezTo>
                <a:cubicBezTo>
                  <a:pt x="1064260" y="876300"/>
                  <a:pt x="1163320" y="732790"/>
                  <a:pt x="1211580" y="571500"/>
                </a:cubicBezTo>
                <a:cubicBezTo>
                  <a:pt x="1259840" y="410210"/>
                  <a:pt x="1250950" y="205105"/>
                  <a:pt x="1242060" y="0"/>
                </a:cubicBezTo>
              </a:path>
            </a:pathLst>
          </a:custGeom>
          <a:ln w="31750"/>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27" name="Freeform 26"/>
          <p:cNvSpPr/>
          <p:nvPr/>
        </p:nvSpPr>
        <p:spPr>
          <a:xfrm>
            <a:off x="1021072" y="5258766"/>
            <a:ext cx="2465070" cy="1451610"/>
          </a:xfrm>
          <a:custGeom>
            <a:avLst/>
            <a:gdLst>
              <a:gd name="connsiteX0" fmla="*/ 30480 w 2465070"/>
              <a:gd name="connsiteY0" fmla="*/ 342900 h 1451610"/>
              <a:gd name="connsiteX1" fmla="*/ 60960 w 2465070"/>
              <a:gd name="connsiteY1" fmla="*/ 899160 h 1451610"/>
              <a:gd name="connsiteX2" fmla="*/ 396240 w 2465070"/>
              <a:gd name="connsiteY2" fmla="*/ 1318260 h 1451610"/>
              <a:gd name="connsiteX3" fmla="*/ 1219200 w 2465070"/>
              <a:gd name="connsiteY3" fmla="*/ 1417320 h 1451610"/>
              <a:gd name="connsiteX4" fmla="*/ 1866900 w 2465070"/>
              <a:gd name="connsiteY4" fmla="*/ 1112520 h 1451610"/>
              <a:gd name="connsiteX5" fmla="*/ 2369820 w 2465070"/>
              <a:gd name="connsiteY5" fmla="*/ 609600 h 1451610"/>
              <a:gd name="connsiteX6" fmla="*/ 2438400 w 2465070"/>
              <a:gd name="connsiteY6" fmla="*/ 0 h 14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5070" h="1451610">
                <a:moveTo>
                  <a:pt x="30480" y="342900"/>
                </a:moveTo>
                <a:cubicBezTo>
                  <a:pt x="15240" y="539750"/>
                  <a:pt x="0" y="736600"/>
                  <a:pt x="60960" y="899160"/>
                </a:cubicBezTo>
                <a:cubicBezTo>
                  <a:pt x="121920" y="1061720"/>
                  <a:pt x="203200" y="1231900"/>
                  <a:pt x="396240" y="1318260"/>
                </a:cubicBezTo>
                <a:cubicBezTo>
                  <a:pt x="589280" y="1404620"/>
                  <a:pt x="974090" y="1451610"/>
                  <a:pt x="1219200" y="1417320"/>
                </a:cubicBezTo>
                <a:cubicBezTo>
                  <a:pt x="1464310" y="1383030"/>
                  <a:pt x="1675130" y="1247140"/>
                  <a:pt x="1866900" y="1112520"/>
                </a:cubicBezTo>
                <a:cubicBezTo>
                  <a:pt x="2058670" y="977900"/>
                  <a:pt x="2274570" y="795020"/>
                  <a:pt x="2369820" y="609600"/>
                </a:cubicBezTo>
                <a:cubicBezTo>
                  <a:pt x="2465070" y="424180"/>
                  <a:pt x="2447290" y="109220"/>
                  <a:pt x="2438400" y="0"/>
                </a:cubicBezTo>
              </a:path>
            </a:pathLst>
          </a:cu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30" name="Rectangle 29"/>
          <p:cNvSpPr/>
          <p:nvPr/>
        </p:nvSpPr>
        <p:spPr>
          <a:xfrm>
            <a:off x="2471723" y="4929198"/>
            <a:ext cx="142876" cy="64294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1" name="Rectangle 30"/>
          <p:cNvSpPr/>
          <p:nvPr/>
        </p:nvSpPr>
        <p:spPr>
          <a:xfrm>
            <a:off x="3386129" y="4929198"/>
            <a:ext cx="142876" cy="64294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35" name="Straight Connector 34"/>
          <p:cNvCxnSpPr/>
          <p:nvPr/>
        </p:nvCxnSpPr>
        <p:spPr>
          <a:xfrm rot="5400000">
            <a:off x="2365357" y="4745046"/>
            <a:ext cx="357190" cy="1588"/>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3279762" y="4745046"/>
            <a:ext cx="357190" cy="1588"/>
          </a:xfrm>
          <a:prstGeom prst="line">
            <a:avLst/>
          </a:prstGeom>
          <a:ln w="31750" cap="flat">
            <a:solidFill>
              <a:schemeClr val="bg1">
                <a:lumMod val="65000"/>
              </a:schemeClr>
            </a:solidFill>
            <a:round/>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par>
                                <p:cTn id="13" presetID="8" presetClass="emph" presetSubtype="0" fill="hold" nodeType="withEffect">
                                  <p:stCondLst>
                                    <p:cond delay="0"/>
                                  </p:stCondLst>
                                  <p:childTnLst>
                                    <p:animRot by="21600000">
                                      <p:cBhvr>
                                        <p:cTn id="14" dur="2000" fill="hold"/>
                                        <p:tgtEl>
                                          <p:spTgt spid="7"/>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strips(downLeft)">
                                      <p:cBhvr>
                                        <p:cTn id="19" dur="500"/>
                                        <p:tgtEl>
                                          <p:spTgt spid="3">
                                            <p:txEl>
                                              <p:pRg st="2" end="2"/>
                                            </p:txEl>
                                          </p:spTgt>
                                        </p:tgtEl>
                                      </p:cBhvr>
                                    </p:animEffect>
                                  </p:childTnLst>
                                </p:cTn>
                              </p:par>
                            </p:childTnLst>
                          </p:cTn>
                        </p:par>
                        <p:par>
                          <p:cTn id="20" fill="hold">
                            <p:stCondLst>
                              <p:cond delay="500"/>
                            </p:stCondLst>
                            <p:childTnLst>
                              <p:par>
                                <p:cTn id="21" presetID="22" presetClass="emph" presetSubtype="0" fill="hold" grpId="0" nodeType="afterEffect">
                                  <p:stCondLst>
                                    <p:cond delay="0"/>
                                  </p:stCondLst>
                                  <p:childTnLst>
                                    <p:animClr clrSpc="hsl">
                                      <p:cBhvr override="childStyle">
                                        <p:cTn id="22" dur="500" fill="hold"/>
                                        <p:tgtEl>
                                          <p:spTgt spid="16"/>
                                        </p:tgtEl>
                                        <p:attrNameLst>
                                          <p:attrName>style.color</p:attrName>
                                        </p:attrNameLst>
                                      </p:cBhvr>
                                      <p:by>
                                        <p:hsl h="-7200000" s="0" l="0"/>
                                      </p:by>
                                    </p:animClr>
                                    <p:animClr clrSpc="hsl">
                                      <p:cBhvr>
                                        <p:cTn id="23" dur="500" fill="hold"/>
                                        <p:tgtEl>
                                          <p:spTgt spid="16"/>
                                        </p:tgtEl>
                                        <p:attrNameLst>
                                          <p:attrName>fillcolor</p:attrName>
                                        </p:attrNameLst>
                                      </p:cBhvr>
                                      <p:by>
                                        <p:hsl h="-7200000" s="0" l="0"/>
                                      </p:by>
                                    </p:animClr>
                                    <p:animClr clrSpc="hsl">
                                      <p:cBhvr>
                                        <p:cTn id="24" dur="500" fill="hold"/>
                                        <p:tgtEl>
                                          <p:spTgt spid="16"/>
                                        </p:tgtEl>
                                        <p:attrNameLst>
                                          <p:attrName>stroke.color</p:attrName>
                                        </p:attrNameLst>
                                      </p:cBhvr>
                                      <p:by>
                                        <p:hsl h="-7200000" s="0" l="0"/>
                                      </p:by>
                                    </p:animClr>
                                    <p:set>
                                      <p:cBhvr>
                                        <p:cTn id="25" dur="500" fill="hold"/>
                                        <p:tgtEl>
                                          <p:spTgt spid="16"/>
                                        </p:tgtEl>
                                        <p:attrNameLst>
                                          <p:attrName>fill.type</p:attrName>
                                        </p:attrNameLst>
                                      </p:cBhvr>
                                      <p:to>
                                        <p:strVal val="solid"/>
                                      </p:to>
                                    </p:set>
                                  </p:childTnLst>
                                </p:cTn>
                              </p:par>
                            </p:childTnLst>
                          </p:cTn>
                        </p:par>
                        <p:par>
                          <p:cTn id="26" fill="hold">
                            <p:stCondLst>
                              <p:cond delay="1000"/>
                            </p:stCondLst>
                            <p:childTnLst>
                              <p:par>
                                <p:cTn id="27" presetID="22" presetClass="emph" presetSubtype="0" fill="hold" grpId="0" nodeType="afterEffect">
                                  <p:stCondLst>
                                    <p:cond delay="0"/>
                                  </p:stCondLst>
                                  <p:childTnLst>
                                    <p:animClr clrSpc="hsl">
                                      <p:cBhvr override="childStyle">
                                        <p:cTn id="28" dur="500" fill="hold"/>
                                        <p:tgtEl>
                                          <p:spTgt spid="18"/>
                                        </p:tgtEl>
                                        <p:attrNameLst>
                                          <p:attrName>style.color</p:attrName>
                                        </p:attrNameLst>
                                      </p:cBhvr>
                                      <p:by>
                                        <p:hsl h="-7200000" s="0" l="0"/>
                                      </p:by>
                                    </p:animClr>
                                    <p:animClr clrSpc="hsl">
                                      <p:cBhvr>
                                        <p:cTn id="29" dur="500" fill="hold"/>
                                        <p:tgtEl>
                                          <p:spTgt spid="18"/>
                                        </p:tgtEl>
                                        <p:attrNameLst>
                                          <p:attrName>fillcolor</p:attrName>
                                        </p:attrNameLst>
                                      </p:cBhvr>
                                      <p:by>
                                        <p:hsl h="-7200000" s="0" l="0"/>
                                      </p:by>
                                    </p:animClr>
                                    <p:animClr clrSpc="hsl">
                                      <p:cBhvr>
                                        <p:cTn id="30" dur="500" fill="hold"/>
                                        <p:tgtEl>
                                          <p:spTgt spid="18"/>
                                        </p:tgtEl>
                                        <p:attrNameLst>
                                          <p:attrName>stroke.color</p:attrName>
                                        </p:attrNameLst>
                                      </p:cBhvr>
                                      <p:by>
                                        <p:hsl h="-7200000" s="0" l="0"/>
                                      </p:by>
                                    </p:animClr>
                                    <p:set>
                                      <p:cBhvr>
                                        <p:cTn id="31" dur="500" fill="hold"/>
                                        <p:tgtEl>
                                          <p:spTgt spid="18"/>
                                        </p:tgtEl>
                                        <p:attrNameLst>
                                          <p:attrName>fill.type</p:attrName>
                                        </p:attrNameLst>
                                      </p:cBhvr>
                                      <p:to>
                                        <p:strVal val="solid"/>
                                      </p:to>
                                    </p:set>
                                  </p:childTnLst>
                                </p:cTn>
                              </p:par>
                            </p:childTnLst>
                          </p:cTn>
                        </p:par>
                        <p:par>
                          <p:cTn id="32" fill="hold">
                            <p:stCondLst>
                              <p:cond delay="1500"/>
                            </p:stCondLst>
                            <p:childTnLst>
                              <p:par>
                                <p:cTn id="33" presetID="22" presetClass="emph" presetSubtype="0" fill="hold" grpId="0" nodeType="afterEffect">
                                  <p:stCondLst>
                                    <p:cond delay="0"/>
                                  </p:stCondLst>
                                  <p:childTnLst>
                                    <p:animClr clrSpc="hsl">
                                      <p:cBhvr override="childStyle">
                                        <p:cTn id="34" dur="500" fill="hold"/>
                                        <p:tgtEl>
                                          <p:spTgt spid="17"/>
                                        </p:tgtEl>
                                        <p:attrNameLst>
                                          <p:attrName>style.color</p:attrName>
                                        </p:attrNameLst>
                                      </p:cBhvr>
                                      <p:by>
                                        <p:hsl h="-7200000" s="0" l="0"/>
                                      </p:by>
                                    </p:animClr>
                                    <p:animClr clrSpc="hsl">
                                      <p:cBhvr>
                                        <p:cTn id="35" dur="500" fill="hold"/>
                                        <p:tgtEl>
                                          <p:spTgt spid="17"/>
                                        </p:tgtEl>
                                        <p:attrNameLst>
                                          <p:attrName>fillcolor</p:attrName>
                                        </p:attrNameLst>
                                      </p:cBhvr>
                                      <p:by>
                                        <p:hsl h="-7200000" s="0" l="0"/>
                                      </p:by>
                                    </p:animClr>
                                    <p:animClr clrSpc="hsl">
                                      <p:cBhvr>
                                        <p:cTn id="36" dur="500" fill="hold"/>
                                        <p:tgtEl>
                                          <p:spTgt spid="17"/>
                                        </p:tgtEl>
                                        <p:attrNameLst>
                                          <p:attrName>stroke.color</p:attrName>
                                        </p:attrNameLst>
                                      </p:cBhvr>
                                      <p:by>
                                        <p:hsl h="-7200000" s="0" l="0"/>
                                      </p:by>
                                    </p:animClr>
                                    <p:set>
                                      <p:cBhvr>
                                        <p:cTn id="37" dur="500" fill="hold"/>
                                        <p:tgtEl>
                                          <p:spTgt spid="17"/>
                                        </p:tgtEl>
                                        <p:attrNameLst>
                                          <p:attrName>fill.type</p:attrName>
                                        </p:attrNameLst>
                                      </p:cBhvr>
                                      <p:to>
                                        <p:strVal val="solid"/>
                                      </p:to>
                                    </p:set>
                                  </p:childTnLst>
                                </p:cTn>
                              </p:par>
                            </p:childTnLst>
                          </p:cTn>
                        </p:par>
                        <p:par>
                          <p:cTn id="38" fill="hold">
                            <p:stCondLst>
                              <p:cond delay="2000"/>
                            </p:stCondLst>
                            <p:childTnLst>
                              <p:par>
                                <p:cTn id="39" presetID="22" presetClass="emph" presetSubtype="0" fill="hold" grpId="0" nodeType="afterEffect">
                                  <p:stCondLst>
                                    <p:cond delay="0"/>
                                  </p:stCondLst>
                                  <p:childTnLst>
                                    <p:animClr clrSpc="hsl">
                                      <p:cBhvr override="childStyle">
                                        <p:cTn id="40" dur="500" fill="hold"/>
                                        <p:tgtEl>
                                          <p:spTgt spid="19"/>
                                        </p:tgtEl>
                                        <p:attrNameLst>
                                          <p:attrName>style.color</p:attrName>
                                        </p:attrNameLst>
                                      </p:cBhvr>
                                      <p:by>
                                        <p:hsl h="-7200000" s="0" l="0"/>
                                      </p:by>
                                    </p:animClr>
                                    <p:animClr clrSpc="hsl">
                                      <p:cBhvr>
                                        <p:cTn id="41" dur="500" fill="hold"/>
                                        <p:tgtEl>
                                          <p:spTgt spid="19"/>
                                        </p:tgtEl>
                                        <p:attrNameLst>
                                          <p:attrName>fillcolor</p:attrName>
                                        </p:attrNameLst>
                                      </p:cBhvr>
                                      <p:by>
                                        <p:hsl h="-7200000" s="0" l="0"/>
                                      </p:by>
                                    </p:animClr>
                                    <p:animClr clrSpc="hsl">
                                      <p:cBhvr>
                                        <p:cTn id="42" dur="500" fill="hold"/>
                                        <p:tgtEl>
                                          <p:spTgt spid="19"/>
                                        </p:tgtEl>
                                        <p:attrNameLst>
                                          <p:attrName>stroke.color</p:attrName>
                                        </p:attrNameLst>
                                      </p:cBhvr>
                                      <p:by>
                                        <p:hsl h="-7200000" s="0" l="0"/>
                                      </p:by>
                                    </p:animClr>
                                    <p:set>
                                      <p:cBhvr>
                                        <p:cTn id="43" dur="500" fill="hold"/>
                                        <p:tgtEl>
                                          <p:spTgt spid="19"/>
                                        </p:tgtEl>
                                        <p:attrNameLst>
                                          <p:attrName>fill.type</p:attrName>
                                        </p:attrNameLst>
                                      </p:cBhvr>
                                      <p:to>
                                        <p:strVal val="solid"/>
                                      </p:to>
                                    </p:se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grpId="0"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strips(downLeft)">
                                      <p:cBhvr>
                                        <p:cTn id="48" dur="500"/>
                                        <p:tgtEl>
                                          <p:spTgt spid="3">
                                            <p:txEl>
                                              <p:pRg st="3" end="3"/>
                                            </p:txEl>
                                          </p:spTgt>
                                        </p:tgtEl>
                                      </p:cBhvr>
                                    </p:animEffect>
                                  </p:childTnLst>
                                </p:cTn>
                              </p:par>
                              <p:par>
                                <p:cTn id="49" presetID="18" presetClass="entr" presetSubtype="12" fill="hold" grpId="0" nodeType="with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Effect transition="in" filter="strips(downLeft)">
                                      <p:cBhvr>
                                        <p:cTn id="51" dur="500"/>
                                        <p:tgtEl>
                                          <p:spTgt spid="3">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grpId="0"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Effect transition="in" filter="strips(downLeft)">
                                      <p:cBhvr>
                                        <p:cTn id="5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6" grpId="0" animBg="1"/>
      <p:bldP spid="17" grpId="0" animBg="1"/>
      <p:bldP spid="18"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تست ترانزیستور</a:t>
            </a:r>
            <a:endParaRPr lang="fa-IR" dirty="0"/>
          </a:p>
        </p:txBody>
      </p:sp>
      <p:sp>
        <p:nvSpPr>
          <p:cNvPr id="3" name="Content Placeholder 2"/>
          <p:cNvSpPr>
            <a:spLocks noGrp="1"/>
          </p:cNvSpPr>
          <p:nvPr>
            <p:ph sz="quarter" idx="1"/>
          </p:nvPr>
        </p:nvSpPr>
        <p:spPr/>
        <p:txBody>
          <a:bodyPr/>
          <a:lstStyle/>
          <a:p>
            <a:r>
              <a:rPr lang="fa-IR" dirty="0" smtClean="0"/>
              <a:t>اگر جریانی، بیش از جریان مجاز، از کلکتور عبور کند، ترانزیستور داغ شده و خواهد سوخت!</a:t>
            </a:r>
          </a:p>
          <a:p>
            <a:r>
              <a:rPr lang="fa-IR" dirty="0" smtClean="0"/>
              <a:t>در صورتی که ”یکی“ از پایه های ترانزیستور پیدا شود که به پایه های دیگر فقط در یک جهت راه داشته باشد، ترانزیستور سالم است، در غیراینصورت ترانزیستور سوخته است.</a:t>
            </a:r>
          </a:p>
          <a:p>
            <a:r>
              <a:rPr lang="fa-IR" dirty="0" smtClean="0"/>
              <a:t>در صورتی که ترانزیستور سوخته باشد، پایه ی بیس، یا به یکی از پایه ها اتصال کوتاه می کند و یا قطع کامل می شود.</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err="1" smtClean="0"/>
              <a:t>BreadBoard</a:t>
            </a:r>
            <a:endParaRPr lang="fa-IR" dirty="0"/>
          </a:p>
        </p:txBody>
      </p:sp>
      <p:pic>
        <p:nvPicPr>
          <p:cNvPr id="24578" name="Picture 2"/>
          <p:cNvPicPr>
            <a:picLocks noChangeAspect="1" noChangeArrowheads="1"/>
          </p:cNvPicPr>
          <p:nvPr/>
        </p:nvPicPr>
        <p:blipFill>
          <a:blip r:embed="rId2" cstate="print"/>
          <a:srcRect/>
          <a:stretch>
            <a:fillRect/>
          </a:stretch>
        </p:blipFill>
        <p:spPr bwMode="auto">
          <a:xfrm>
            <a:off x="195594" y="1571612"/>
            <a:ext cx="4191000" cy="1428750"/>
          </a:xfrm>
          <a:prstGeom prst="rect">
            <a:avLst/>
          </a:prstGeom>
          <a:noFill/>
          <a:ln w="9525">
            <a:noFill/>
            <a:miter lim="800000"/>
            <a:headEnd/>
            <a:tailEnd/>
          </a:ln>
          <a:effectLst/>
        </p:spPr>
      </p:pic>
      <p:pic>
        <p:nvPicPr>
          <p:cNvPr id="24579" name="Picture 3"/>
          <p:cNvPicPr>
            <a:picLocks noGrp="1" noChangeAspect="1" noChangeArrowheads="1"/>
          </p:cNvPicPr>
          <p:nvPr>
            <p:ph sz="quarter" idx="1"/>
          </p:nvPr>
        </p:nvPicPr>
        <p:blipFill>
          <a:blip r:embed="rId3" cstate="print"/>
          <a:srcRect/>
          <a:stretch>
            <a:fillRect/>
          </a:stretch>
        </p:blipFill>
        <p:spPr bwMode="auto">
          <a:xfrm>
            <a:off x="189076" y="3174624"/>
            <a:ext cx="4191000" cy="1428750"/>
          </a:xfrm>
          <a:prstGeom prst="rect">
            <a:avLst/>
          </a:prstGeom>
          <a:noFill/>
          <a:ln w="9525">
            <a:noFill/>
            <a:miter lim="800000"/>
            <a:headEnd/>
            <a:tailEnd/>
          </a:ln>
          <a:effectLst/>
        </p:spPr>
      </p:pic>
      <p:sp>
        <p:nvSpPr>
          <p:cNvPr id="6" name="Content Placeholder 2"/>
          <p:cNvSpPr txBox="1">
            <a:spLocks/>
          </p:cNvSpPr>
          <p:nvPr/>
        </p:nvSpPr>
        <p:spPr>
          <a:xfrm>
            <a:off x="4357686" y="1428736"/>
            <a:ext cx="4329114" cy="3714776"/>
          </a:xfrm>
          <a:prstGeom prst="rect">
            <a:avLst/>
          </a:prstGeom>
        </p:spPr>
        <p:txBody>
          <a:bodyPr vert="horz">
            <a:normAutofit lnSpcReduction="10000"/>
          </a:bodyPr>
          <a:lstStyle/>
          <a:p>
            <a:pPr marL="274320" marR="0" lvl="0" indent="-274320" algn="r" defTabSz="914400" rtl="1" eaLnBrk="1" fontAlgn="auto" latinLnBrk="0" hangingPunct="1">
              <a:lnSpc>
                <a:spcPct val="100000"/>
              </a:lnSpc>
              <a:spcBef>
                <a:spcPts val="580"/>
              </a:spcBef>
              <a:spcAft>
                <a:spcPts val="0"/>
              </a:spcAft>
              <a:buClr>
                <a:schemeClr val="accent1"/>
              </a:buClr>
              <a:buSzPct val="85000"/>
              <a:buFont typeface="Wingdings 2"/>
              <a:buChar char=""/>
              <a:tabLst/>
              <a:defRPr/>
            </a:pPr>
            <a:r>
              <a:rPr lang="fa-IR" sz="2600" dirty="0" smtClean="0"/>
              <a:t>حفره های بالایی و پایینی، به صورت افقی و حفره های وسطی به صورت عمودی به یکدیگر متصل شده اند.</a:t>
            </a:r>
          </a:p>
          <a:p>
            <a:pPr marL="274320" marR="0" lvl="0" indent="-274320" algn="r" defTabSz="914400" rtl="1" eaLnBrk="1" fontAlgn="auto" latinLnBrk="0" hangingPunct="1">
              <a:lnSpc>
                <a:spcPct val="100000"/>
              </a:lnSpc>
              <a:spcBef>
                <a:spcPts val="580"/>
              </a:spcBef>
              <a:spcAft>
                <a:spcPts val="0"/>
              </a:spcAft>
              <a:buClr>
                <a:schemeClr val="accent1"/>
              </a:buClr>
              <a:buSzPct val="85000"/>
              <a:buFont typeface="Wingdings 2"/>
              <a:buChar char=""/>
              <a:tabLst/>
              <a:defRPr/>
            </a:pPr>
            <a:r>
              <a:rPr lang="fa-IR" sz="2600" dirty="0" smtClean="0"/>
              <a:t>حفره های وسطی به وسیله خط میانی از هم مجزا شده اند و اتصالی بین آن‌ها نیست.</a:t>
            </a:r>
          </a:p>
          <a:p>
            <a:pPr marL="274320" marR="0" lvl="0" indent="-274320" algn="r" defTabSz="914400" rtl="1" eaLnBrk="1" fontAlgn="auto" latinLnBrk="0" hangingPunct="1">
              <a:lnSpc>
                <a:spcPct val="100000"/>
              </a:lnSpc>
              <a:spcBef>
                <a:spcPts val="580"/>
              </a:spcBef>
              <a:spcAft>
                <a:spcPts val="0"/>
              </a:spcAft>
              <a:buClr>
                <a:schemeClr val="accent1"/>
              </a:buClr>
              <a:buSzPct val="85000"/>
              <a:buFont typeface="Wingdings 2"/>
              <a:buChar char=""/>
              <a:tabLst/>
              <a:defRPr/>
            </a:pPr>
            <a:r>
              <a:rPr kumimoji="0" lang="fa-IR" sz="2600" b="0" i="0" u="none" strike="noStrike" kern="1200" cap="none" spc="0" normalizeH="0" baseline="0" noProof="0" dirty="0" smtClean="0">
                <a:ln>
                  <a:noFill/>
                </a:ln>
                <a:solidFill>
                  <a:schemeClr val="tx1"/>
                </a:solidFill>
                <a:effectLst/>
                <a:uLnTx/>
                <a:uFillTx/>
                <a:latin typeface="+mn-lt"/>
                <a:ea typeface="+mn-ea"/>
                <a:cs typeface="+mn-cs"/>
              </a:rPr>
              <a:t>معمولا حفره های بالایی</a:t>
            </a:r>
            <a:r>
              <a:rPr kumimoji="0" lang="fa-IR" sz="2600" b="0" i="0" u="none" strike="noStrike" kern="1200" cap="none" spc="0" normalizeH="0" noProof="0" dirty="0" smtClean="0">
                <a:ln>
                  <a:noFill/>
                </a:ln>
                <a:solidFill>
                  <a:schemeClr val="tx1"/>
                </a:solidFill>
                <a:effectLst/>
                <a:uLnTx/>
                <a:uFillTx/>
                <a:latin typeface="+mn-lt"/>
                <a:ea typeface="+mn-ea"/>
                <a:cs typeface="+mn-cs"/>
              </a:rPr>
              <a:t> و پایینی برای اتصال به منبع تغذیه مورد استفاده قرار میگیرند.</a:t>
            </a:r>
          </a:p>
        </p:txBody>
      </p:sp>
      <p:sp>
        <p:nvSpPr>
          <p:cNvPr id="7" name="Content Placeholder 2"/>
          <p:cNvSpPr txBox="1">
            <a:spLocks/>
          </p:cNvSpPr>
          <p:nvPr/>
        </p:nvSpPr>
        <p:spPr>
          <a:xfrm>
            <a:off x="214282" y="4929198"/>
            <a:ext cx="8482042" cy="1866912"/>
          </a:xfrm>
          <a:prstGeom prst="rect">
            <a:avLst/>
          </a:prstGeom>
        </p:spPr>
        <p:txBody>
          <a:bodyPr vert="horz">
            <a:normAutofit/>
          </a:bodyPr>
          <a:lstStyle/>
          <a:p>
            <a:pPr marL="274320" lvl="0" indent="-274320">
              <a:spcBef>
                <a:spcPts val="580"/>
              </a:spcBef>
              <a:buClr>
                <a:schemeClr val="accent1"/>
              </a:buClr>
              <a:buSzPct val="85000"/>
              <a:buFont typeface="Wingdings 2"/>
              <a:buChar char=""/>
              <a:defRPr/>
            </a:pPr>
            <a:r>
              <a:rPr lang="en-US" sz="2600" dirty="0" err="1" smtClean="0"/>
              <a:t>BreadBoard</a:t>
            </a:r>
            <a:r>
              <a:rPr lang="fa-IR" sz="2600" dirty="0" smtClean="0"/>
              <a:t> برای ساخت مدارهای با فرکانس خیلی بالا مناسب نیست، زیرا نویز ایجاد می کند.</a:t>
            </a:r>
          </a:p>
          <a:p>
            <a:pPr marL="274320" lvl="0" indent="-274320">
              <a:spcBef>
                <a:spcPts val="580"/>
              </a:spcBef>
              <a:buClr>
                <a:schemeClr val="accent1"/>
              </a:buClr>
              <a:buSzPct val="85000"/>
              <a:buFont typeface="Wingdings 2"/>
              <a:buChar char=""/>
              <a:defRPr/>
            </a:pPr>
            <a:r>
              <a:rPr lang="fa-IR" sz="2600" dirty="0" smtClean="0"/>
              <a:t>در عیب یابی مدار، حتما اتصال قطعات توسط </a:t>
            </a:r>
            <a:r>
              <a:rPr lang="en-US" sz="2600" dirty="0" err="1" smtClean="0"/>
              <a:t>BreadBoard</a:t>
            </a:r>
            <a:r>
              <a:rPr lang="fa-IR" sz="2600" dirty="0" smtClean="0"/>
              <a:t> را چک کنید.</a:t>
            </a:r>
            <a:endParaRPr lang="fa-IR"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24579"/>
                                        </p:tgtEl>
                                        <p:attrNameLst>
                                          <p:attrName>style.visibility</p:attrName>
                                        </p:attrNameLst>
                                      </p:cBhvr>
                                      <p:to>
                                        <p:strVal val="visible"/>
                                      </p:to>
                                    </p:set>
                                    <p:animEffect transition="in" filter="slide(fromBottom)">
                                      <p:cBhvr>
                                        <p:cTn id="12" dur="500"/>
                                        <p:tgtEl>
                                          <p:spTgt spid="24579"/>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p:cTn id="1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p:cTn id="23"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 calcmode="lin" valueType="num">
                                      <p:cBhvr>
                                        <p:cTn id="2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 calcmode="lin" valueType="num">
                                      <p:cBhvr>
                                        <p:cTn id="35"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کار با اسیلوسکوپ</a:t>
            </a:r>
            <a:endParaRPr lang="fa-IR" dirty="0"/>
          </a:p>
        </p:txBody>
      </p:sp>
      <p:sp>
        <p:nvSpPr>
          <p:cNvPr id="3" name="Content Placeholder 2"/>
          <p:cNvSpPr>
            <a:spLocks noGrp="1"/>
          </p:cNvSpPr>
          <p:nvPr>
            <p:ph sz="quarter" idx="1"/>
          </p:nvPr>
        </p:nvSpPr>
        <p:spPr/>
        <p:txBody>
          <a:bodyPr/>
          <a:lstStyle/>
          <a:p>
            <a:r>
              <a:rPr lang="fa-IR" dirty="0" smtClean="0"/>
              <a:t>اسیلوسکوپ دارای دو ورودی است که برای بسیاری از کارها، یکی از آن‌ها کافی ست.</a:t>
            </a:r>
          </a:p>
          <a:p>
            <a:r>
              <a:rPr lang="fa-IR" dirty="0" smtClean="0"/>
              <a:t>کارکرد دکمه ها و سلکتورهای اسیلوسکوپ روی دستگاه توضیح داده خواهد شد.</a:t>
            </a:r>
          </a:p>
          <a:p>
            <a:r>
              <a:rPr lang="fa-IR" dirty="0" smtClean="0"/>
              <a:t>در صورتی که پراب اسیلوسکوپ، دارای دکمه </a:t>
            </a:r>
            <a:r>
              <a:rPr lang="en-US" dirty="0" smtClean="0"/>
              <a:t>1x</a:t>
            </a:r>
            <a:r>
              <a:rPr lang="fa-IR" dirty="0" smtClean="0"/>
              <a:t> و </a:t>
            </a:r>
            <a:r>
              <a:rPr lang="en-US" dirty="0" smtClean="0"/>
              <a:t>10x</a:t>
            </a:r>
            <a:r>
              <a:rPr lang="fa-IR" dirty="0" smtClean="0"/>
              <a:t> است، آن را روی </a:t>
            </a:r>
            <a:r>
              <a:rPr lang="en-US" dirty="0" smtClean="0"/>
              <a:t>1x</a:t>
            </a:r>
            <a:r>
              <a:rPr lang="fa-IR" dirty="0" smtClean="0"/>
              <a:t> قرار دهید.</a:t>
            </a:r>
          </a:p>
          <a:p>
            <a:r>
              <a:rPr lang="fa-IR" dirty="0" smtClean="0"/>
              <a:t>در صورتی که از اسیلوسکوپ استفاده نمی کنید، آن را خاموش کنید.</a:t>
            </a:r>
          </a:p>
          <a:p>
            <a:r>
              <a:rPr lang="fa-IR" dirty="0" smtClean="0"/>
              <a:t>از رها کردن اسیلوسکوپ در حالت </a:t>
            </a:r>
            <a:r>
              <a:rPr lang="en-US" dirty="0" smtClean="0"/>
              <a:t>x-y</a:t>
            </a:r>
            <a:r>
              <a:rPr lang="fa-IR" dirty="0" smtClean="0"/>
              <a:t> بپرهیزید زیرا اثر نقطه روشن، روی صفحه باقی می ماند.</a:t>
            </a:r>
          </a:p>
          <a:p>
            <a:pPr>
              <a:buNone/>
            </a:pP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نکاتی در رابطه با کار در آزمایشگاه</a:t>
            </a:r>
            <a:endParaRPr lang="fa-IR" dirty="0"/>
          </a:p>
        </p:txBody>
      </p:sp>
      <p:sp>
        <p:nvSpPr>
          <p:cNvPr id="3" name="Content Placeholder 2"/>
          <p:cNvSpPr>
            <a:spLocks noGrp="1"/>
          </p:cNvSpPr>
          <p:nvPr>
            <p:ph sz="quarter" idx="1"/>
          </p:nvPr>
        </p:nvSpPr>
        <p:spPr>
          <a:xfrm>
            <a:off x="914400" y="1428768"/>
            <a:ext cx="7772400" cy="4572000"/>
          </a:xfrm>
        </p:spPr>
        <p:txBody>
          <a:bodyPr/>
          <a:lstStyle/>
          <a:p>
            <a:r>
              <a:rPr lang="fa-IR" dirty="0" smtClean="0"/>
              <a:t>لطفا ”پایه“ مقاومت ها و خازن ها را کوتاه نکنید.</a:t>
            </a:r>
          </a:p>
          <a:p>
            <a:r>
              <a:rPr lang="fa-IR" dirty="0" smtClean="0"/>
              <a:t>تمیز بستن مدار در عیب یابی مدار کمک شایانی می‌کند، بنابراین بهتر است سیم ها را کنار قطعات، روی </a:t>
            </a:r>
            <a:r>
              <a:rPr lang="en-US" dirty="0" err="1" smtClean="0"/>
              <a:t>BreadBoard</a:t>
            </a:r>
            <a:r>
              <a:rPr lang="fa-IR" dirty="0" smtClean="0"/>
              <a:t> بخوابانید تا به قطعات نیز دسترسی داشته باشید.</a:t>
            </a:r>
          </a:p>
          <a:p>
            <a:r>
              <a:rPr lang="fa-IR" dirty="0" smtClean="0"/>
              <a:t>به هم پیچاندن پایه قطعات الکتریکی (به جای استفاده از </a:t>
            </a:r>
            <a:r>
              <a:rPr lang="en-US" dirty="0" err="1" smtClean="0"/>
              <a:t>BreadBoard</a:t>
            </a:r>
            <a:r>
              <a:rPr lang="fa-IR" dirty="0" smtClean="0"/>
              <a:t>) نمره منفی دارد.</a:t>
            </a:r>
          </a:p>
          <a:p>
            <a:r>
              <a:rPr lang="fa-IR" dirty="0" smtClean="0"/>
              <a:t>تا جایی که می توانید از ایجاد اتصالات اضافی بپرهیزید تا خطای آزمایش کم شود و بهتر جواب بگیرید.</a:t>
            </a:r>
          </a:p>
          <a:p>
            <a:r>
              <a:rPr lang="fa-IR" dirty="0" smtClean="0"/>
              <a:t>لطفا در انتهای آزمایش، میز آزمایش را تمیز نمایید.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کار با مولتی متر</a:t>
            </a:r>
            <a:endParaRPr lang="fa-IR" dirty="0"/>
          </a:p>
        </p:txBody>
      </p:sp>
      <p:sp>
        <p:nvSpPr>
          <p:cNvPr id="3" name="Content Placeholder 2"/>
          <p:cNvSpPr>
            <a:spLocks noGrp="1"/>
          </p:cNvSpPr>
          <p:nvPr>
            <p:ph sz="quarter" idx="1"/>
          </p:nvPr>
        </p:nvSpPr>
        <p:spPr/>
        <p:txBody>
          <a:bodyPr/>
          <a:lstStyle/>
          <a:p>
            <a:r>
              <a:rPr lang="fa-IR" dirty="0" smtClean="0"/>
              <a:t>استفاده از ولت متر (اندازه گیری اختلاف پتانسیل (ولتاژ))</a:t>
            </a:r>
          </a:p>
          <a:p>
            <a:pPr marL="622300" lvl="1" indent="-273050">
              <a:spcBef>
                <a:spcPts val="580"/>
              </a:spcBef>
              <a:buClr>
                <a:schemeClr val="accent1"/>
              </a:buClr>
            </a:pPr>
            <a:r>
              <a:rPr lang="fa-IR" dirty="0" smtClean="0"/>
              <a:t>برای چک کردن ولت متر، سیم های مولتی متر را به منبع تغذیه وصل کنید، در این صورت باید با تغییر ولتاژ منبع، عدد نمایش داده شده عوض شود.</a:t>
            </a:r>
          </a:p>
          <a:p>
            <a:pPr lvl="1"/>
            <a:r>
              <a:rPr lang="fa-IR" dirty="0" smtClean="0"/>
              <a:t>بسته به نیازتان، مولتی متر را روی حالت </a:t>
            </a:r>
            <a:r>
              <a:rPr lang="en-US" dirty="0" smtClean="0"/>
              <a:t>AC</a:t>
            </a:r>
            <a:r>
              <a:rPr lang="fa-IR" dirty="0" smtClean="0"/>
              <a:t> یا </a:t>
            </a:r>
            <a:r>
              <a:rPr lang="en-US" dirty="0" smtClean="0"/>
              <a:t>DC</a:t>
            </a:r>
            <a:r>
              <a:rPr lang="fa-IR" dirty="0" smtClean="0"/>
              <a:t> قرار دهید</a:t>
            </a:r>
          </a:p>
          <a:p>
            <a:pPr lvl="1"/>
            <a:r>
              <a:rPr lang="fa-IR" dirty="0" smtClean="0"/>
              <a:t>برای ولت سنجی، سیم های مولتی‌متر باید موازی با قطعه مورد نظر بسته شود (یعنی دو سر سیم های ولت متر را به دو سر قطعه مورد نظر بزنید)</a:t>
            </a:r>
          </a:p>
          <a:p>
            <a:pPr lvl="1"/>
            <a:r>
              <a:rPr lang="fa-IR" dirty="0" smtClean="0"/>
              <a:t>بدیهی ست که هنگام ولت‌سنجی، مدار باید روشن باشد!</a:t>
            </a:r>
          </a:p>
        </p:txBody>
      </p:sp>
      <p:sp>
        <p:nvSpPr>
          <p:cNvPr id="4" name="Rectangle 3"/>
          <p:cNvSpPr/>
          <p:nvPr/>
        </p:nvSpPr>
        <p:spPr>
          <a:xfrm>
            <a:off x="285720" y="3857628"/>
            <a:ext cx="1143008" cy="185738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ectangle 4"/>
          <p:cNvSpPr/>
          <p:nvPr/>
        </p:nvSpPr>
        <p:spPr>
          <a:xfrm>
            <a:off x="428596" y="4000504"/>
            <a:ext cx="857256" cy="35719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nvGrpSpPr>
          <p:cNvPr id="6" name="Group 5"/>
          <p:cNvGrpSpPr/>
          <p:nvPr/>
        </p:nvGrpSpPr>
        <p:grpSpPr>
          <a:xfrm rot="10800000">
            <a:off x="571472" y="4572008"/>
            <a:ext cx="571504" cy="571504"/>
            <a:chOff x="1714480" y="2643182"/>
            <a:chExt cx="571504" cy="571504"/>
          </a:xfrm>
        </p:grpSpPr>
        <p:sp>
          <p:nvSpPr>
            <p:cNvPr id="7" name="Oval 6"/>
            <p:cNvSpPr/>
            <p:nvPr/>
          </p:nvSpPr>
          <p:spPr>
            <a:xfrm>
              <a:off x="1714480" y="2643182"/>
              <a:ext cx="571504"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8" name="Straight Connector 7"/>
            <p:cNvCxnSpPr>
              <a:stCxn id="7" idx="1"/>
              <a:endCxn id="7" idx="5"/>
            </p:cNvCxnSpPr>
            <p:nvPr/>
          </p:nvCxnSpPr>
          <p:spPr>
            <a:xfrm rot="16200000" flipH="1">
              <a:off x="1798175" y="2726877"/>
              <a:ext cx="404114" cy="404114"/>
            </a:xfrm>
            <a:prstGeom prst="line">
              <a:avLst/>
            </a:prstGeom>
            <a:ln w="952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7" idx="1"/>
            </p:cNvCxnSpPr>
            <p:nvPr/>
          </p:nvCxnSpPr>
          <p:spPr>
            <a:xfrm rot="16200000" flipH="1">
              <a:off x="1798174" y="2726877"/>
              <a:ext cx="130619" cy="130619"/>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857224" y="4988494"/>
            <a:ext cx="642942" cy="369332"/>
          </a:xfrm>
          <a:prstGeom prst="rect">
            <a:avLst/>
          </a:prstGeom>
          <a:noFill/>
        </p:spPr>
        <p:txBody>
          <a:bodyPr wrap="square" rtlCol="1">
            <a:spAutoFit/>
          </a:bodyPr>
          <a:lstStyle/>
          <a:p>
            <a:r>
              <a:rPr lang="en-US" dirty="0" smtClean="0"/>
              <a:t>V</a:t>
            </a:r>
            <a:r>
              <a:rPr lang="en-US" baseline="-25000" dirty="0" smtClean="0"/>
              <a:t>AC</a:t>
            </a:r>
            <a:endParaRPr lang="fa-IR" baseline="-25000" dirty="0"/>
          </a:p>
        </p:txBody>
      </p:sp>
      <p:sp>
        <p:nvSpPr>
          <p:cNvPr id="11" name="TextBox 10"/>
          <p:cNvSpPr txBox="1"/>
          <p:nvPr/>
        </p:nvSpPr>
        <p:spPr>
          <a:xfrm>
            <a:off x="142844" y="5015876"/>
            <a:ext cx="500066" cy="369332"/>
          </a:xfrm>
          <a:prstGeom prst="rect">
            <a:avLst/>
          </a:prstGeom>
          <a:noFill/>
        </p:spPr>
        <p:txBody>
          <a:bodyPr wrap="square" rtlCol="1">
            <a:spAutoFit/>
          </a:bodyPr>
          <a:lstStyle/>
          <a:p>
            <a:r>
              <a:rPr lang="en-US" dirty="0" smtClean="0"/>
              <a:t>I</a:t>
            </a:r>
            <a:endParaRPr lang="fa-IR" dirty="0"/>
          </a:p>
        </p:txBody>
      </p:sp>
      <p:sp>
        <p:nvSpPr>
          <p:cNvPr id="12" name="TextBox 11"/>
          <p:cNvSpPr txBox="1"/>
          <p:nvPr/>
        </p:nvSpPr>
        <p:spPr>
          <a:xfrm>
            <a:off x="191422" y="4429132"/>
            <a:ext cx="500066" cy="369332"/>
          </a:xfrm>
          <a:prstGeom prst="rect">
            <a:avLst/>
          </a:prstGeom>
          <a:noFill/>
        </p:spPr>
        <p:txBody>
          <a:bodyPr wrap="square" rtlCol="1">
            <a:spAutoFit/>
          </a:bodyPr>
          <a:lstStyle/>
          <a:p>
            <a:r>
              <a:rPr lang="en-US" dirty="0" smtClean="0"/>
              <a:t>R</a:t>
            </a:r>
            <a:endParaRPr lang="fa-IR" dirty="0"/>
          </a:p>
        </p:txBody>
      </p:sp>
      <p:sp>
        <p:nvSpPr>
          <p:cNvPr id="13" name="TextBox 12"/>
          <p:cNvSpPr txBox="1"/>
          <p:nvPr/>
        </p:nvSpPr>
        <p:spPr>
          <a:xfrm>
            <a:off x="864844" y="4401750"/>
            <a:ext cx="642942" cy="369332"/>
          </a:xfrm>
          <a:prstGeom prst="rect">
            <a:avLst/>
          </a:prstGeom>
          <a:noFill/>
        </p:spPr>
        <p:txBody>
          <a:bodyPr wrap="square" rtlCol="1">
            <a:spAutoFit/>
          </a:bodyPr>
          <a:lstStyle/>
          <a:p>
            <a:r>
              <a:rPr lang="en-US" dirty="0" smtClean="0"/>
              <a:t>V</a:t>
            </a:r>
            <a:r>
              <a:rPr lang="en-US" baseline="-25000" dirty="0" smtClean="0"/>
              <a:t>DC</a:t>
            </a:r>
            <a:endParaRPr lang="fa-IR" baseline="-25000" dirty="0"/>
          </a:p>
        </p:txBody>
      </p:sp>
      <p:sp>
        <p:nvSpPr>
          <p:cNvPr id="14" name="Oval 13"/>
          <p:cNvSpPr/>
          <p:nvPr/>
        </p:nvSpPr>
        <p:spPr>
          <a:xfrm>
            <a:off x="1214414" y="5500702"/>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Oval 14"/>
          <p:cNvSpPr/>
          <p:nvPr/>
        </p:nvSpPr>
        <p:spPr>
          <a:xfrm>
            <a:off x="1000100" y="5500702"/>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Oval 15"/>
          <p:cNvSpPr/>
          <p:nvPr/>
        </p:nvSpPr>
        <p:spPr>
          <a:xfrm>
            <a:off x="785786" y="5500702"/>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 name="Oval 16"/>
          <p:cNvSpPr/>
          <p:nvPr/>
        </p:nvSpPr>
        <p:spPr>
          <a:xfrm>
            <a:off x="571472" y="5500702"/>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8" name="Freeform 17"/>
          <p:cNvSpPr/>
          <p:nvPr/>
        </p:nvSpPr>
        <p:spPr>
          <a:xfrm>
            <a:off x="1295392" y="5197806"/>
            <a:ext cx="1259840" cy="1122680"/>
          </a:xfrm>
          <a:custGeom>
            <a:avLst/>
            <a:gdLst>
              <a:gd name="connsiteX0" fmla="*/ 0 w 1259840"/>
              <a:gd name="connsiteY0" fmla="*/ 396240 h 1122680"/>
              <a:gd name="connsiteX1" fmla="*/ 45720 w 1259840"/>
              <a:gd name="connsiteY1" fmla="*/ 746760 h 1122680"/>
              <a:gd name="connsiteX2" fmla="*/ 190500 w 1259840"/>
              <a:gd name="connsiteY2" fmla="*/ 952500 h 1122680"/>
              <a:gd name="connsiteX3" fmla="*/ 541020 w 1259840"/>
              <a:gd name="connsiteY3" fmla="*/ 1120140 h 1122680"/>
              <a:gd name="connsiteX4" fmla="*/ 952500 w 1259840"/>
              <a:gd name="connsiteY4" fmla="*/ 967740 h 1122680"/>
              <a:gd name="connsiteX5" fmla="*/ 1211580 w 1259840"/>
              <a:gd name="connsiteY5" fmla="*/ 571500 h 1122680"/>
              <a:gd name="connsiteX6" fmla="*/ 1242060 w 1259840"/>
              <a:gd name="connsiteY6" fmla="*/ 0 h 1122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9840" h="1122680">
                <a:moveTo>
                  <a:pt x="0" y="396240"/>
                </a:moveTo>
                <a:cubicBezTo>
                  <a:pt x="6985" y="525145"/>
                  <a:pt x="13970" y="654050"/>
                  <a:pt x="45720" y="746760"/>
                </a:cubicBezTo>
                <a:cubicBezTo>
                  <a:pt x="77470" y="839470"/>
                  <a:pt x="107950" y="890270"/>
                  <a:pt x="190500" y="952500"/>
                </a:cubicBezTo>
                <a:cubicBezTo>
                  <a:pt x="273050" y="1014730"/>
                  <a:pt x="414020" y="1117600"/>
                  <a:pt x="541020" y="1120140"/>
                </a:cubicBezTo>
                <a:cubicBezTo>
                  <a:pt x="668020" y="1122680"/>
                  <a:pt x="840740" y="1059180"/>
                  <a:pt x="952500" y="967740"/>
                </a:cubicBezTo>
                <a:cubicBezTo>
                  <a:pt x="1064260" y="876300"/>
                  <a:pt x="1163320" y="732790"/>
                  <a:pt x="1211580" y="571500"/>
                </a:cubicBezTo>
                <a:cubicBezTo>
                  <a:pt x="1259840" y="410210"/>
                  <a:pt x="1250950" y="205105"/>
                  <a:pt x="1242060" y="0"/>
                </a:cubicBezTo>
              </a:path>
            </a:pathLst>
          </a:custGeom>
          <a:ln w="31750"/>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9" name="Freeform 18"/>
          <p:cNvSpPr/>
          <p:nvPr/>
        </p:nvSpPr>
        <p:spPr>
          <a:xfrm>
            <a:off x="1021072" y="5258766"/>
            <a:ext cx="2465070" cy="1451610"/>
          </a:xfrm>
          <a:custGeom>
            <a:avLst/>
            <a:gdLst>
              <a:gd name="connsiteX0" fmla="*/ 30480 w 2465070"/>
              <a:gd name="connsiteY0" fmla="*/ 342900 h 1451610"/>
              <a:gd name="connsiteX1" fmla="*/ 60960 w 2465070"/>
              <a:gd name="connsiteY1" fmla="*/ 899160 h 1451610"/>
              <a:gd name="connsiteX2" fmla="*/ 396240 w 2465070"/>
              <a:gd name="connsiteY2" fmla="*/ 1318260 h 1451610"/>
              <a:gd name="connsiteX3" fmla="*/ 1219200 w 2465070"/>
              <a:gd name="connsiteY3" fmla="*/ 1417320 h 1451610"/>
              <a:gd name="connsiteX4" fmla="*/ 1866900 w 2465070"/>
              <a:gd name="connsiteY4" fmla="*/ 1112520 h 1451610"/>
              <a:gd name="connsiteX5" fmla="*/ 2369820 w 2465070"/>
              <a:gd name="connsiteY5" fmla="*/ 609600 h 1451610"/>
              <a:gd name="connsiteX6" fmla="*/ 2438400 w 2465070"/>
              <a:gd name="connsiteY6" fmla="*/ 0 h 14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5070" h="1451610">
                <a:moveTo>
                  <a:pt x="30480" y="342900"/>
                </a:moveTo>
                <a:cubicBezTo>
                  <a:pt x="15240" y="539750"/>
                  <a:pt x="0" y="736600"/>
                  <a:pt x="60960" y="899160"/>
                </a:cubicBezTo>
                <a:cubicBezTo>
                  <a:pt x="121920" y="1061720"/>
                  <a:pt x="203200" y="1231900"/>
                  <a:pt x="396240" y="1318260"/>
                </a:cubicBezTo>
                <a:cubicBezTo>
                  <a:pt x="589280" y="1404620"/>
                  <a:pt x="974090" y="1451610"/>
                  <a:pt x="1219200" y="1417320"/>
                </a:cubicBezTo>
                <a:cubicBezTo>
                  <a:pt x="1464310" y="1383030"/>
                  <a:pt x="1675130" y="1247140"/>
                  <a:pt x="1866900" y="1112520"/>
                </a:cubicBezTo>
                <a:cubicBezTo>
                  <a:pt x="2058670" y="977900"/>
                  <a:pt x="2274570" y="795020"/>
                  <a:pt x="2369820" y="609600"/>
                </a:cubicBezTo>
                <a:cubicBezTo>
                  <a:pt x="2465070" y="424180"/>
                  <a:pt x="2447290" y="109220"/>
                  <a:pt x="2438400" y="0"/>
                </a:cubicBezTo>
              </a:path>
            </a:pathLst>
          </a:cu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20" name="Rectangle 19"/>
          <p:cNvSpPr/>
          <p:nvPr/>
        </p:nvSpPr>
        <p:spPr>
          <a:xfrm>
            <a:off x="2471723" y="4929198"/>
            <a:ext cx="142876" cy="64294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1" name="Rectangle 20"/>
          <p:cNvSpPr/>
          <p:nvPr/>
        </p:nvSpPr>
        <p:spPr>
          <a:xfrm>
            <a:off x="3386129" y="4929198"/>
            <a:ext cx="142876" cy="64294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22" name="Straight Connector 21"/>
          <p:cNvCxnSpPr/>
          <p:nvPr/>
        </p:nvCxnSpPr>
        <p:spPr>
          <a:xfrm rot="5400000">
            <a:off x="2365357" y="4745046"/>
            <a:ext cx="357190" cy="1588"/>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3279762" y="4745046"/>
            <a:ext cx="357190" cy="1588"/>
          </a:xfrm>
          <a:prstGeom prst="line">
            <a:avLst/>
          </a:prstGeom>
          <a:ln w="31750" cap="flat">
            <a:solidFill>
              <a:schemeClr val="bg1">
                <a:lumMod val="65000"/>
              </a:schemeClr>
            </a:solidFill>
            <a:round/>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trips(down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trips(down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کار با مولتی متر</a:t>
            </a:r>
            <a:endParaRPr lang="fa-IR" dirty="0"/>
          </a:p>
        </p:txBody>
      </p:sp>
      <p:sp>
        <p:nvSpPr>
          <p:cNvPr id="3" name="Content Placeholder 2"/>
          <p:cNvSpPr>
            <a:spLocks noGrp="1"/>
          </p:cNvSpPr>
          <p:nvPr>
            <p:ph sz="quarter" idx="1"/>
          </p:nvPr>
        </p:nvSpPr>
        <p:spPr/>
        <p:txBody>
          <a:bodyPr/>
          <a:lstStyle/>
          <a:p>
            <a:r>
              <a:rPr lang="fa-IR" dirty="0" smtClean="0"/>
              <a:t>استفاده از اهم متر (اندازه گیری مقاومت)</a:t>
            </a:r>
          </a:p>
          <a:p>
            <a:pPr lvl="1"/>
            <a:r>
              <a:rPr lang="fa-IR" dirty="0" smtClean="0"/>
              <a:t>برای چک کردن اهم متر، سیم های مولتی متر را اتصال کوتاه نمایید، در این صورت باید عدد ”صفر“ نمایش داده شود</a:t>
            </a:r>
          </a:p>
          <a:p>
            <a:pPr lvl="1"/>
            <a:r>
              <a:rPr lang="fa-IR" dirty="0" smtClean="0"/>
              <a:t>برای اهم سنجی، بهتر است قطعه را از مدار خارج کرده و به صورت جداگانه مقاومت آن را بسنجید. در غیر اینصورت، مولتی متر، مقاومت همه مدار را نشان می دهد.</a:t>
            </a:r>
          </a:p>
          <a:p>
            <a:pPr lvl="1"/>
            <a:r>
              <a:rPr lang="fa-IR" dirty="0" smtClean="0"/>
              <a:t>هیچ گاه مقاومت قطعه ای که در آن جریان الکتریکی وجود دارد را با</a:t>
            </a:r>
          </a:p>
          <a:p>
            <a:pPr lvl="1">
              <a:buNone/>
            </a:pPr>
            <a:r>
              <a:rPr lang="fa-IR" dirty="0" smtClean="0"/>
              <a:t>مولتی متر اندازه گیری نکنید!</a:t>
            </a:r>
          </a:p>
          <a:p>
            <a:pPr lvl="1">
              <a:buNone/>
            </a:pPr>
            <a:endParaRPr lang="fa-IR" dirty="0" smtClean="0"/>
          </a:p>
        </p:txBody>
      </p:sp>
      <p:sp>
        <p:nvSpPr>
          <p:cNvPr id="4" name="Rectangle 3"/>
          <p:cNvSpPr/>
          <p:nvPr/>
        </p:nvSpPr>
        <p:spPr>
          <a:xfrm>
            <a:off x="285720" y="3857628"/>
            <a:ext cx="1143008" cy="185738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ectangle 4"/>
          <p:cNvSpPr/>
          <p:nvPr/>
        </p:nvSpPr>
        <p:spPr>
          <a:xfrm>
            <a:off x="428596" y="4000504"/>
            <a:ext cx="857256" cy="35719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nvGrpSpPr>
          <p:cNvPr id="6" name="Group 5"/>
          <p:cNvGrpSpPr/>
          <p:nvPr/>
        </p:nvGrpSpPr>
        <p:grpSpPr>
          <a:xfrm>
            <a:off x="571472" y="4572008"/>
            <a:ext cx="571504" cy="571504"/>
            <a:chOff x="1714480" y="2643182"/>
            <a:chExt cx="571504" cy="571504"/>
          </a:xfrm>
        </p:grpSpPr>
        <p:sp>
          <p:nvSpPr>
            <p:cNvPr id="7" name="Oval 6"/>
            <p:cNvSpPr/>
            <p:nvPr/>
          </p:nvSpPr>
          <p:spPr>
            <a:xfrm>
              <a:off x="1714480" y="2643182"/>
              <a:ext cx="571504"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8" name="Straight Connector 7"/>
            <p:cNvCxnSpPr>
              <a:stCxn id="7" idx="1"/>
              <a:endCxn id="7" idx="5"/>
            </p:cNvCxnSpPr>
            <p:nvPr/>
          </p:nvCxnSpPr>
          <p:spPr>
            <a:xfrm rot="16200000" flipH="1">
              <a:off x="1798175" y="2726877"/>
              <a:ext cx="404114" cy="404114"/>
            </a:xfrm>
            <a:prstGeom prst="line">
              <a:avLst/>
            </a:prstGeom>
            <a:ln w="952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7" idx="1"/>
            </p:cNvCxnSpPr>
            <p:nvPr/>
          </p:nvCxnSpPr>
          <p:spPr>
            <a:xfrm rot="16200000" flipH="1">
              <a:off x="1798174" y="2726877"/>
              <a:ext cx="130619" cy="130619"/>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857224" y="4988494"/>
            <a:ext cx="642942" cy="369332"/>
          </a:xfrm>
          <a:prstGeom prst="rect">
            <a:avLst/>
          </a:prstGeom>
          <a:noFill/>
        </p:spPr>
        <p:txBody>
          <a:bodyPr wrap="square" rtlCol="1">
            <a:spAutoFit/>
          </a:bodyPr>
          <a:lstStyle/>
          <a:p>
            <a:r>
              <a:rPr lang="en-US" dirty="0" smtClean="0"/>
              <a:t>V</a:t>
            </a:r>
            <a:r>
              <a:rPr lang="en-US" baseline="-25000" dirty="0" smtClean="0"/>
              <a:t>AC</a:t>
            </a:r>
            <a:endParaRPr lang="fa-IR" baseline="-25000" dirty="0"/>
          </a:p>
        </p:txBody>
      </p:sp>
      <p:sp>
        <p:nvSpPr>
          <p:cNvPr id="11" name="TextBox 10"/>
          <p:cNvSpPr txBox="1"/>
          <p:nvPr/>
        </p:nvSpPr>
        <p:spPr>
          <a:xfrm>
            <a:off x="142844" y="5015876"/>
            <a:ext cx="500066" cy="369332"/>
          </a:xfrm>
          <a:prstGeom prst="rect">
            <a:avLst/>
          </a:prstGeom>
          <a:noFill/>
        </p:spPr>
        <p:txBody>
          <a:bodyPr wrap="square" rtlCol="1">
            <a:spAutoFit/>
          </a:bodyPr>
          <a:lstStyle/>
          <a:p>
            <a:r>
              <a:rPr lang="en-US" dirty="0" smtClean="0"/>
              <a:t>I</a:t>
            </a:r>
            <a:endParaRPr lang="fa-IR" dirty="0"/>
          </a:p>
        </p:txBody>
      </p:sp>
      <p:sp>
        <p:nvSpPr>
          <p:cNvPr id="12" name="TextBox 11"/>
          <p:cNvSpPr txBox="1"/>
          <p:nvPr/>
        </p:nvSpPr>
        <p:spPr>
          <a:xfrm>
            <a:off x="191422" y="4429132"/>
            <a:ext cx="500066" cy="369332"/>
          </a:xfrm>
          <a:prstGeom prst="rect">
            <a:avLst/>
          </a:prstGeom>
          <a:noFill/>
        </p:spPr>
        <p:txBody>
          <a:bodyPr wrap="square" rtlCol="1">
            <a:spAutoFit/>
          </a:bodyPr>
          <a:lstStyle/>
          <a:p>
            <a:r>
              <a:rPr lang="en-US" dirty="0" smtClean="0"/>
              <a:t>R</a:t>
            </a:r>
            <a:endParaRPr lang="fa-IR" dirty="0"/>
          </a:p>
        </p:txBody>
      </p:sp>
      <p:sp>
        <p:nvSpPr>
          <p:cNvPr id="13" name="TextBox 12"/>
          <p:cNvSpPr txBox="1"/>
          <p:nvPr/>
        </p:nvSpPr>
        <p:spPr>
          <a:xfrm>
            <a:off x="864844" y="4401750"/>
            <a:ext cx="642942" cy="369332"/>
          </a:xfrm>
          <a:prstGeom prst="rect">
            <a:avLst/>
          </a:prstGeom>
          <a:noFill/>
        </p:spPr>
        <p:txBody>
          <a:bodyPr wrap="square" rtlCol="1">
            <a:spAutoFit/>
          </a:bodyPr>
          <a:lstStyle/>
          <a:p>
            <a:r>
              <a:rPr lang="en-US" dirty="0" smtClean="0"/>
              <a:t>V</a:t>
            </a:r>
            <a:r>
              <a:rPr lang="en-US" baseline="-25000" dirty="0" smtClean="0"/>
              <a:t>DC</a:t>
            </a:r>
            <a:endParaRPr lang="fa-IR" baseline="-25000" dirty="0"/>
          </a:p>
        </p:txBody>
      </p:sp>
      <p:sp>
        <p:nvSpPr>
          <p:cNvPr id="14" name="Oval 13"/>
          <p:cNvSpPr/>
          <p:nvPr/>
        </p:nvSpPr>
        <p:spPr>
          <a:xfrm>
            <a:off x="1214414" y="5500702"/>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Oval 14"/>
          <p:cNvSpPr/>
          <p:nvPr/>
        </p:nvSpPr>
        <p:spPr>
          <a:xfrm>
            <a:off x="1000100" y="5500702"/>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Oval 15"/>
          <p:cNvSpPr/>
          <p:nvPr/>
        </p:nvSpPr>
        <p:spPr>
          <a:xfrm>
            <a:off x="785786" y="5500702"/>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 name="Oval 16"/>
          <p:cNvSpPr/>
          <p:nvPr/>
        </p:nvSpPr>
        <p:spPr>
          <a:xfrm>
            <a:off x="571472" y="5500702"/>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8" name="Freeform 17"/>
          <p:cNvSpPr/>
          <p:nvPr/>
        </p:nvSpPr>
        <p:spPr>
          <a:xfrm>
            <a:off x="1295392" y="5197806"/>
            <a:ext cx="1259840" cy="1122680"/>
          </a:xfrm>
          <a:custGeom>
            <a:avLst/>
            <a:gdLst>
              <a:gd name="connsiteX0" fmla="*/ 0 w 1259840"/>
              <a:gd name="connsiteY0" fmla="*/ 396240 h 1122680"/>
              <a:gd name="connsiteX1" fmla="*/ 45720 w 1259840"/>
              <a:gd name="connsiteY1" fmla="*/ 746760 h 1122680"/>
              <a:gd name="connsiteX2" fmla="*/ 190500 w 1259840"/>
              <a:gd name="connsiteY2" fmla="*/ 952500 h 1122680"/>
              <a:gd name="connsiteX3" fmla="*/ 541020 w 1259840"/>
              <a:gd name="connsiteY3" fmla="*/ 1120140 h 1122680"/>
              <a:gd name="connsiteX4" fmla="*/ 952500 w 1259840"/>
              <a:gd name="connsiteY4" fmla="*/ 967740 h 1122680"/>
              <a:gd name="connsiteX5" fmla="*/ 1211580 w 1259840"/>
              <a:gd name="connsiteY5" fmla="*/ 571500 h 1122680"/>
              <a:gd name="connsiteX6" fmla="*/ 1242060 w 1259840"/>
              <a:gd name="connsiteY6" fmla="*/ 0 h 1122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9840" h="1122680">
                <a:moveTo>
                  <a:pt x="0" y="396240"/>
                </a:moveTo>
                <a:cubicBezTo>
                  <a:pt x="6985" y="525145"/>
                  <a:pt x="13970" y="654050"/>
                  <a:pt x="45720" y="746760"/>
                </a:cubicBezTo>
                <a:cubicBezTo>
                  <a:pt x="77470" y="839470"/>
                  <a:pt x="107950" y="890270"/>
                  <a:pt x="190500" y="952500"/>
                </a:cubicBezTo>
                <a:cubicBezTo>
                  <a:pt x="273050" y="1014730"/>
                  <a:pt x="414020" y="1117600"/>
                  <a:pt x="541020" y="1120140"/>
                </a:cubicBezTo>
                <a:cubicBezTo>
                  <a:pt x="668020" y="1122680"/>
                  <a:pt x="840740" y="1059180"/>
                  <a:pt x="952500" y="967740"/>
                </a:cubicBezTo>
                <a:cubicBezTo>
                  <a:pt x="1064260" y="876300"/>
                  <a:pt x="1163320" y="732790"/>
                  <a:pt x="1211580" y="571500"/>
                </a:cubicBezTo>
                <a:cubicBezTo>
                  <a:pt x="1259840" y="410210"/>
                  <a:pt x="1250950" y="205105"/>
                  <a:pt x="1242060" y="0"/>
                </a:cubicBezTo>
              </a:path>
            </a:pathLst>
          </a:custGeom>
          <a:ln w="31750"/>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9" name="Freeform 18"/>
          <p:cNvSpPr/>
          <p:nvPr/>
        </p:nvSpPr>
        <p:spPr>
          <a:xfrm>
            <a:off x="1021072" y="5258766"/>
            <a:ext cx="2465070" cy="1451610"/>
          </a:xfrm>
          <a:custGeom>
            <a:avLst/>
            <a:gdLst>
              <a:gd name="connsiteX0" fmla="*/ 30480 w 2465070"/>
              <a:gd name="connsiteY0" fmla="*/ 342900 h 1451610"/>
              <a:gd name="connsiteX1" fmla="*/ 60960 w 2465070"/>
              <a:gd name="connsiteY1" fmla="*/ 899160 h 1451610"/>
              <a:gd name="connsiteX2" fmla="*/ 396240 w 2465070"/>
              <a:gd name="connsiteY2" fmla="*/ 1318260 h 1451610"/>
              <a:gd name="connsiteX3" fmla="*/ 1219200 w 2465070"/>
              <a:gd name="connsiteY3" fmla="*/ 1417320 h 1451610"/>
              <a:gd name="connsiteX4" fmla="*/ 1866900 w 2465070"/>
              <a:gd name="connsiteY4" fmla="*/ 1112520 h 1451610"/>
              <a:gd name="connsiteX5" fmla="*/ 2369820 w 2465070"/>
              <a:gd name="connsiteY5" fmla="*/ 609600 h 1451610"/>
              <a:gd name="connsiteX6" fmla="*/ 2438400 w 2465070"/>
              <a:gd name="connsiteY6" fmla="*/ 0 h 14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5070" h="1451610">
                <a:moveTo>
                  <a:pt x="30480" y="342900"/>
                </a:moveTo>
                <a:cubicBezTo>
                  <a:pt x="15240" y="539750"/>
                  <a:pt x="0" y="736600"/>
                  <a:pt x="60960" y="899160"/>
                </a:cubicBezTo>
                <a:cubicBezTo>
                  <a:pt x="121920" y="1061720"/>
                  <a:pt x="203200" y="1231900"/>
                  <a:pt x="396240" y="1318260"/>
                </a:cubicBezTo>
                <a:cubicBezTo>
                  <a:pt x="589280" y="1404620"/>
                  <a:pt x="974090" y="1451610"/>
                  <a:pt x="1219200" y="1417320"/>
                </a:cubicBezTo>
                <a:cubicBezTo>
                  <a:pt x="1464310" y="1383030"/>
                  <a:pt x="1675130" y="1247140"/>
                  <a:pt x="1866900" y="1112520"/>
                </a:cubicBezTo>
                <a:cubicBezTo>
                  <a:pt x="2058670" y="977900"/>
                  <a:pt x="2274570" y="795020"/>
                  <a:pt x="2369820" y="609600"/>
                </a:cubicBezTo>
                <a:cubicBezTo>
                  <a:pt x="2465070" y="424180"/>
                  <a:pt x="2447290" y="109220"/>
                  <a:pt x="2438400" y="0"/>
                </a:cubicBezTo>
              </a:path>
            </a:pathLst>
          </a:cu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20" name="Rectangle 19"/>
          <p:cNvSpPr/>
          <p:nvPr/>
        </p:nvSpPr>
        <p:spPr>
          <a:xfrm>
            <a:off x="2471723" y="4929198"/>
            <a:ext cx="142876" cy="64294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1" name="Rectangle 20"/>
          <p:cNvSpPr/>
          <p:nvPr/>
        </p:nvSpPr>
        <p:spPr>
          <a:xfrm>
            <a:off x="3386129" y="4929198"/>
            <a:ext cx="142876" cy="64294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22" name="Straight Connector 21"/>
          <p:cNvCxnSpPr/>
          <p:nvPr/>
        </p:nvCxnSpPr>
        <p:spPr>
          <a:xfrm rot="5400000">
            <a:off x="2365357" y="4745046"/>
            <a:ext cx="357190" cy="1588"/>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3279762" y="4745046"/>
            <a:ext cx="357190" cy="1588"/>
          </a:xfrm>
          <a:prstGeom prst="line">
            <a:avLst/>
          </a:prstGeom>
          <a:ln w="31750" cap="flat">
            <a:solidFill>
              <a:schemeClr val="bg1">
                <a:lumMod val="65000"/>
              </a:schemeClr>
            </a:solidFill>
            <a:round/>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strips(downLeft)">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کار با مولتی متر</a:t>
            </a:r>
            <a:endParaRPr lang="fa-IR" dirty="0"/>
          </a:p>
        </p:txBody>
      </p:sp>
      <p:sp>
        <p:nvSpPr>
          <p:cNvPr id="3" name="Content Placeholder 2"/>
          <p:cNvSpPr>
            <a:spLocks noGrp="1"/>
          </p:cNvSpPr>
          <p:nvPr>
            <p:ph sz="quarter" idx="1"/>
          </p:nvPr>
        </p:nvSpPr>
        <p:spPr/>
        <p:txBody>
          <a:bodyPr>
            <a:normAutofit/>
          </a:bodyPr>
          <a:lstStyle/>
          <a:p>
            <a:r>
              <a:rPr lang="fa-IR" dirty="0" smtClean="0"/>
              <a:t>استفاده از آمپرمتر (اندازه گیری جریان الکتریکی)</a:t>
            </a:r>
          </a:p>
          <a:p>
            <a:pPr lvl="1"/>
            <a:r>
              <a:rPr lang="fa-IR" dirty="0" smtClean="0"/>
              <a:t>برای آمپر سنجی، سیم های مولتی‌متر باید به صورت سری با قطعه مورد نظر بسته شود (یعنی قسمتی از مدار که می خواهید جریان آن را بسنجید را باز کرده و مولتی متر را سر راه آن نصب کنید)</a:t>
            </a:r>
          </a:p>
          <a:p>
            <a:pPr lvl="1"/>
            <a:r>
              <a:rPr lang="fa-IR" dirty="0" smtClean="0"/>
              <a:t>بسته به نیازتان، مولتی متر را روی حالت </a:t>
            </a:r>
            <a:r>
              <a:rPr lang="en-US" dirty="0" smtClean="0"/>
              <a:t>AC</a:t>
            </a:r>
            <a:r>
              <a:rPr lang="fa-IR" dirty="0" smtClean="0"/>
              <a:t> یا </a:t>
            </a:r>
            <a:r>
              <a:rPr lang="en-US" dirty="0" smtClean="0"/>
              <a:t>DC</a:t>
            </a:r>
            <a:r>
              <a:rPr lang="fa-IR" dirty="0" smtClean="0"/>
              <a:t> قرار دهید.</a:t>
            </a:r>
          </a:p>
          <a:p>
            <a:pPr lvl="1"/>
            <a:r>
              <a:rPr lang="fa-IR" dirty="0" smtClean="0"/>
              <a:t>هر مولتی متر معمولا دو قسمت برای آمپرسنجی دارد: جریان های کم و جریان های زیاد</a:t>
            </a:r>
          </a:p>
        </p:txBody>
      </p:sp>
      <p:sp>
        <p:nvSpPr>
          <p:cNvPr id="4" name="Rectangle 3"/>
          <p:cNvSpPr/>
          <p:nvPr/>
        </p:nvSpPr>
        <p:spPr>
          <a:xfrm>
            <a:off x="285720" y="3857628"/>
            <a:ext cx="1143008" cy="185738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ectangle 4"/>
          <p:cNvSpPr/>
          <p:nvPr/>
        </p:nvSpPr>
        <p:spPr>
          <a:xfrm>
            <a:off x="428596" y="4000504"/>
            <a:ext cx="857256" cy="35719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nvGrpSpPr>
          <p:cNvPr id="6" name="Group 5"/>
          <p:cNvGrpSpPr/>
          <p:nvPr/>
        </p:nvGrpSpPr>
        <p:grpSpPr>
          <a:xfrm rot="16200000">
            <a:off x="571472" y="4572008"/>
            <a:ext cx="571504" cy="571504"/>
            <a:chOff x="1714480" y="2643182"/>
            <a:chExt cx="571504" cy="571504"/>
          </a:xfrm>
        </p:grpSpPr>
        <p:sp>
          <p:nvSpPr>
            <p:cNvPr id="7" name="Oval 6"/>
            <p:cNvSpPr/>
            <p:nvPr/>
          </p:nvSpPr>
          <p:spPr>
            <a:xfrm>
              <a:off x="1714480" y="2643182"/>
              <a:ext cx="571504"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8" name="Straight Connector 7"/>
            <p:cNvCxnSpPr>
              <a:stCxn id="7" idx="1"/>
              <a:endCxn id="7" idx="5"/>
            </p:cNvCxnSpPr>
            <p:nvPr/>
          </p:nvCxnSpPr>
          <p:spPr>
            <a:xfrm rot="16200000" flipH="1">
              <a:off x="1798175" y="2726877"/>
              <a:ext cx="404114" cy="404114"/>
            </a:xfrm>
            <a:prstGeom prst="line">
              <a:avLst/>
            </a:prstGeom>
            <a:ln w="952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7" idx="1"/>
            </p:cNvCxnSpPr>
            <p:nvPr/>
          </p:nvCxnSpPr>
          <p:spPr>
            <a:xfrm rot="16200000" flipH="1">
              <a:off x="1798174" y="2726877"/>
              <a:ext cx="130619" cy="130619"/>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857224" y="4988494"/>
            <a:ext cx="642942" cy="369332"/>
          </a:xfrm>
          <a:prstGeom prst="rect">
            <a:avLst/>
          </a:prstGeom>
          <a:noFill/>
        </p:spPr>
        <p:txBody>
          <a:bodyPr wrap="square" rtlCol="1">
            <a:spAutoFit/>
          </a:bodyPr>
          <a:lstStyle/>
          <a:p>
            <a:r>
              <a:rPr lang="en-US" dirty="0" smtClean="0"/>
              <a:t>V</a:t>
            </a:r>
            <a:r>
              <a:rPr lang="en-US" baseline="-25000" dirty="0" smtClean="0"/>
              <a:t>AC</a:t>
            </a:r>
            <a:endParaRPr lang="fa-IR" baseline="-25000" dirty="0"/>
          </a:p>
        </p:txBody>
      </p:sp>
      <p:sp>
        <p:nvSpPr>
          <p:cNvPr id="11" name="TextBox 10"/>
          <p:cNvSpPr txBox="1"/>
          <p:nvPr/>
        </p:nvSpPr>
        <p:spPr>
          <a:xfrm>
            <a:off x="142844" y="5015876"/>
            <a:ext cx="500066" cy="369332"/>
          </a:xfrm>
          <a:prstGeom prst="rect">
            <a:avLst/>
          </a:prstGeom>
          <a:noFill/>
        </p:spPr>
        <p:txBody>
          <a:bodyPr wrap="square" rtlCol="1">
            <a:spAutoFit/>
          </a:bodyPr>
          <a:lstStyle/>
          <a:p>
            <a:r>
              <a:rPr lang="en-US" dirty="0" smtClean="0"/>
              <a:t>I</a:t>
            </a:r>
            <a:endParaRPr lang="fa-IR" dirty="0"/>
          </a:p>
        </p:txBody>
      </p:sp>
      <p:sp>
        <p:nvSpPr>
          <p:cNvPr id="12" name="TextBox 11"/>
          <p:cNvSpPr txBox="1"/>
          <p:nvPr/>
        </p:nvSpPr>
        <p:spPr>
          <a:xfrm>
            <a:off x="191422" y="4429132"/>
            <a:ext cx="500066" cy="369332"/>
          </a:xfrm>
          <a:prstGeom prst="rect">
            <a:avLst/>
          </a:prstGeom>
          <a:noFill/>
        </p:spPr>
        <p:txBody>
          <a:bodyPr wrap="square" rtlCol="1">
            <a:spAutoFit/>
          </a:bodyPr>
          <a:lstStyle/>
          <a:p>
            <a:r>
              <a:rPr lang="en-US" dirty="0" smtClean="0"/>
              <a:t>R</a:t>
            </a:r>
            <a:endParaRPr lang="fa-IR" dirty="0"/>
          </a:p>
        </p:txBody>
      </p:sp>
      <p:sp>
        <p:nvSpPr>
          <p:cNvPr id="13" name="TextBox 12"/>
          <p:cNvSpPr txBox="1"/>
          <p:nvPr/>
        </p:nvSpPr>
        <p:spPr>
          <a:xfrm>
            <a:off x="864844" y="4401750"/>
            <a:ext cx="642942" cy="369332"/>
          </a:xfrm>
          <a:prstGeom prst="rect">
            <a:avLst/>
          </a:prstGeom>
          <a:noFill/>
        </p:spPr>
        <p:txBody>
          <a:bodyPr wrap="square" rtlCol="1">
            <a:spAutoFit/>
          </a:bodyPr>
          <a:lstStyle/>
          <a:p>
            <a:r>
              <a:rPr lang="en-US" dirty="0" smtClean="0"/>
              <a:t>V</a:t>
            </a:r>
            <a:r>
              <a:rPr lang="en-US" baseline="-25000" dirty="0" smtClean="0"/>
              <a:t>DC</a:t>
            </a:r>
            <a:endParaRPr lang="fa-IR" baseline="-25000" dirty="0"/>
          </a:p>
        </p:txBody>
      </p:sp>
      <p:sp>
        <p:nvSpPr>
          <p:cNvPr id="14" name="Oval 13"/>
          <p:cNvSpPr/>
          <p:nvPr/>
        </p:nvSpPr>
        <p:spPr>
          <a:xfrm>
            <a:off x="1214414" y="5500702"/>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Oval 14"/>
          <p:cNvSpPr/>
          <p:nvPr/>
        </p:nvSpPr>
        <p:spPr>
          <a:xfrm>
            <a:off x="1000100" y="5500702"/>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Oval 15"/>
          <p:cNvSpPr/>
          <p:nvPr/>
        </p:nvSpPr>
        <p:spPr>
          <a:xfrm>
            <a:off x="785786" y="5500702"/>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 name="Oval 16"/>
          <p:cNvSpPr/>
          <p:nvPr/>
        </p:nvSpPr>
        <p:spPr>
          <a:xfrm>
            <a:off x="571472" y="5500702"/>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8" name="Freeform 17"/>
          <p:cNvSpPr/>
          <p:nvPr/>
        </p:nvSpPr>
        <p:spPr>
          <a:xfrm>
            <a:off x="1295392" y="5197806"/>
            <a:ext cx="1259840" cy="1122680"/>
          </a:xfrm>
          <a:custGeom>
            <a:avLst/>
            <a:gdLst>
              <a:gd name="connsiteX0" fmla="*/ 0 w 1259840"/>
              <a:gd name="connsiteY0" fmla="*/ 396240 h 1122680"/>
              <a:gd name="connsiteX1" fmla="*/ 45720 w 1259840"/>
              <a:gd name="connsiteY1" fmla="*/ 746760 h 1122680"/>
              <a:gd name="connsiteX2" fmla="*/ 190500 w 1259840"/>
              <a:gd name="connsiteY2" fmla="*/ 952500 h 1122680"/>
              <a:gd name="connsiteX3" fmla="*/ 541020 w 1259840"/>
              <a:gd name="connsiteY3" fmla="*/ 1120140 h 1122680"/>
              <a:gd name="connsiteX4" fmla="*/ 952500 w 1259840"/>
              <a:gd name="connsiteY4" fmla="*/ 967740 h 1122680"/>
              <a:gd name="connsiteX5" fmla="*/ 1211580 w 1259840"/>
              <a:gd name="connsiteY5" fmla="*/ 571500 h 1122680"/>
              <a:gd name="connsiteX6" fmla="*/ 1242060 w 1259840"/>
              <a:gd name="connsiteY6" fmla="*/ 0 h 1122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9840" h="1122680">
                <a:moveTo>
                  <a:pt x="0" y="396240"/>
                </a:moveTo>
                <a:cubicBezTo>
                  <a:pt x="6985" y="525145"/>
                  <a:pt x="13970" y="654050"/>
                  <a:pt x="45720" y="746760"/>
                </a:cubicBezTo>
                <a:cubicBezTo>
                  <a:pt x="77470" y="839470"/>
                  <a:pt x="107950" y="890270"/>
                  <a:pt x="190500" y="952500"/>
                </a:cubicBezTo>
                <a:cubicBezTo>
                  <a:pt x="273050" y="1014730"/>
                  <a:pt x="414020" y="1117600"/>
                  <a:pt x="541020" y="1120140"/>
                </a:cubicBezTo>
                <a:cubicBezTo>
                  <a:pt x="668020" y="1122680"/>
                  <a:pt x="840740" y="1059180"/>
                  <a:pt x="952500" y="967740"/>
                </a:cubicBezTo>
                <a:cubicBezTo>
                  <a:pt x="1064260" y="876300"/>
                  <a:pt x="1163320" y="732790"/>
                  <a:pt x="1211580" y="571500"/>
                </a:cubicBezTo>
                <a:cubicBezTo>
                  <a:pt x="1259840" y="410210"/>
                  <a:pt x="1250950" y="205105"/>
                  <a:pt x="1242060" y="0"/>
                </a:cubicBezTo>
              </a:path>
            </a:pathLst>
          </a:custGeom>
          <a:ln w="31750"/>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9" name="Freeform 18"/>
          <p:cNvSpPr/>
          <p:nvPr/>
        </p:nvSpPr>
        <p:spPr>
          <a:xfrm>
            <a:off x="1021072" y="5258766"/>
            <a:ext cx="2465070" cy="1451610"/>
          </a:xfrm>
          <a:custGeom>
            <a:avLst/>
            <a:gdLst>
              <a:gd name="connsiteX0" fmla="*/ 30480 w 2465070"/>
              <a:gd name="connsiteY0" fmla="*/ 342900 h 1451610"/>
              <a:gd name="connsiteX1" fmla="*/ 60960 w 2465070"/>
              <a:gd name="connsiteY1" fmla="*/ 899160 h 1451610"/>
              <a:gd name="connsiteX2" fmla="*/ 396240 w 2465070"/>
              <a:gd name="connsiteY2" fmla="*/ 1318260 h 1451610"/>
              <a:gd name="connsiteX3" fmla="*/ 1219200 w 2465070"/>
              <a:gd name="connsiteY3" fmla="*/ 1417320 h 1451610"/>
              <a:gd name="connsiteX4" fmla="*/ 1866900 w 2465070"/>
              <a:gd name="connsiteY4" fmla="*/ 1112520 h 1451610"/>
              <a:gd name="connsiteX5" fmla="*/ 2369820 w 2465070"/>
              <a:gd name="connsiteY5" fmla="*/ 609600 h 1451610"/>
              <a:gd name="connsiteX6" fmla="*/ 2438400 w 2465070"/>
              <a:gd name="connsiteY6" fmla="*/ 0 h 14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5070" h="1451610">
                <a:moveTo>
                  <a:pt x="30480" y="342900"/>
                </a:moveTo>
                <a:cubicBezTo>
                  <a:pt x="15240" y="539750"/>
                  <a:pt x="0" y="736600"/>
                  <a:pt x="60960" y="899160"/>
                </a:cubicBezTo>
                <a:cubicBezTo>
                  <a:pt x="121920" y="1061720"/>
                  <a:pt x="203200" y="1231900"/>
                  <a:pt x="396240" y="1318260"/>
                </a:cubicBezTo>
                <a:cubicBezTo>
                  <a:pt x="589280" y="1404620"/>
                  <a:pt x="974090" y="1451610"/>
                  <a:pt x="1219200" y="1417320"/>
                </a:cubicBezTo>
                <a:cubicBezTo>
                  <a:pt x="1464310" y="1383030"/>
                  <a:pt x="1675130" y="1247140"/>
                  <a:pt x="1866900" y="1112520"/>
                </a:cubicBezTo>
                <a:cubicBezTo>
                  <a:pt x="2058670" y="977900"/>
                  <a:pt x="2274570" y="795020"/>
                  <a:pt x="2369820" y="609600"/>
                </a:cubicBezTo>
                <a:cubicBezTo>
                  <a:pt x="2465070" y="424180"/>
                  <a:pt x="2447290" y="109220"/>
                  <a:pt x="2438400" y="0"/>
                </a:cubicBezTo>
              </a:path>
            </a:pathLst>
          </a:cu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20" name="Rectangle 19"/>
          <p:cNvSpPr/>
          <p:nvPr/>
        </p:nvSpPr>
        <p:spPr>
          <a:xfrm>
            <a:off x="2471723" y="4929198"/>
            <a:ext cx="142876" cy="64294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1" name="Rectangle 20"/>
          <p:cNvSpPr/>
          <p:nvPr/>
        </p:nvSpPr>
        <p:spPr>
          <a:xfrm>
            <a:off x="3386129" y="4929198"/>
            <a:ext cx="142876" cy="64294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22" name="Straight Connector 21"/>
          <p:cNvCxnSpPr/>
          <p:nvPr/>
        </p:nvCxnSpPr>
        <p:spPr>
          <a:xfrm rot="5400000">
            <a:off x="2365357" y="4745046"/>
            <a:ext cx="357190" cy="1588"/>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3279762" y="4745046"/>
            <a:ext cx="357190" cy="1588"/>
          </a:xfrm>
          <a:prstGeom prst="line">
            <a:avLst/>
          </a:prstGeom>
          <a:ln w="31750" cap="flat">
            <a:solidFill>
              <a:schemeClr val="bg1">
                <a:lumMod val="65000"/>
              </a:schemeClr>
            </a:solidFill>
            <a:round/>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کار با مولتی متر</a:t>
            </a:r>
            <a:endParaRPr lang="fa-IR" dirty="0"/>
          </a:p>
        </p:txBody>
      </p:sp>
      <p:sp>
        <p:nvSpPr>
          <p:cNvPr id="3" name="Content Placeholder 2"/>
          <p:cNvSpPr>
            <a:spLocks noGrp="1"/>
          </p:cNvSpPr>
          <p:nvPr>
            <p:ph sz="quarter" idx="1"/>
          </p:nvPr>
        </p:nvSpPr>
        <p:spPr/>
        <p:txBody>
          <a:bodyPr>
            <a:normAutofit/>
          </a:bodyPr>
          <a:lstStyle/>
          <a:p>
            <a:r>
              <a:rPr lang="fa-IR" dirty="0" smtClean="0"/>
              <a:t>استفاده از آمپرمتر (اندازه گیری جریان الکتریکی)</a:t>
            </a:r>
          </a:p>
          <a:p>
            <a:pPr lvl="1"/>
            <a:r>
              <a:rPr lang="fa-IR" dirty="0" smtClean="0"/>
              <a:t>قسمت جریان کم دارای فیوز است و در صورتی که جریان بیش از حد از آن بگذرد، فیوز، مولتی متر را نجات می دهد!</a:t>
            </a:r>
          </a:p>
          <a:p>
            <a:pPr lvl="1"/>
            <a:r>
              <a:rPr lang="fa-IR" dirty="0" smtClean="0"/>
              <a:t>قسمت جریان زیاد فیوزی ندارد و درصورتی که جریان بیش از حد از مولتی‌متر بگذرد، این قسمت آسیب خواهد دید.</a:t>
            </a:r>
          </a:p>
          <a:p>
            <a:pPr lvl="1"/>
            <a:r>
              <a:rPr lang="fa-IR" dirty="0" smtClean="0"/>
              <a:t>بدیهی ست هنگام آمپر سنجی، مدار باید روشن باشد!</a:t>
            </a:r>
          </a:p>
        </p:txBody>
      </p:sp>
      <p:sp>
        <p:nvSpPr>
          <p:cNvPr id="4" name="Rectangle 3"/>
          <p:cNvSpPr/>
          <p:nvPr/>
        </p:nvSpPr>
        <p:spPr>
          <a:xfrm>
            <a:off x="285720" y="3857628"/>
            <a:ext cx="1143008" cy="185738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ectangle 4"/>
          <p:cNvSpPr/>
          <p:nvPr/>
        </p:nvSpPr>
        <p:spPr>
          <a:xfrm>
            <a:off x="428596" y="4000504"/>
            <a:ext cx="857256" cy="35719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nvGrpSpPr>
          <p:cNvPr id="6" name="Group 5"/>
          <p:cNvGrpSpPr/>
          <p:nvPr/>
        </p:nvGrpSpPr>
        <p:grpSpPr>
          <a:xfrm rot="16200000">
            <a:off x="571472" y="4572008"/>
            <a:ext cx="571504" cy="571504"/>
            <a:chOff x="1714480" y="2643182"/>
            <a:chExt cx="571504" cy="571504"/>
          </a:xfrm>
        </p:grpSpPr>
        <p:sp>
          <p:nvSpPr>
            <p:cNvPr id="7" name="Oval 6"/>
            <p:cNvSpPr/>
            <p:nvPr/>
          </p:nvSpPr>
          <p:spPr>
            <a:xfrm>
              <a:off x="1714480" y="2643182"/>
              <a:ext cx="571504"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8" name="Straight Connector 7"/>
            <p:cNvCxnSpPr>
              <a:stCxn id="7" idx="1"/>
              <a:endCxn id="7" idx="5"/>
            </p:cNvCxnSpPr>
            <p:nvPr/>
          </p:nvCxnSpPr>
          <p:spPr>
            <a:xfrm rot="16200000" flipH="1">
              <a:off x="1798175" y="2726877"/>
              <a:ext cx="404114" cy="404114"/>
            </a:xfrm>
            <a:prstGeom prst="line">
              <a:avLst/>
            </a:prstGeom>
            <a:ln w="952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7" idx="1"/>
            </p:cNvCxnSpPr>
            <p:nvPr/>
          </p:nvCxnSpPr>
          <p:spPr>
            <a:xfrm rot="16200000" flipH="1">
              <a:off x="1798174" y="2726877"/>
              <a:ext cx="130619" cy="130619"/>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857224" y="4988494"/>
            <a:ext cx="642942" cy="369332"/>
          </a:xfrm>
          <a:prstGeom prst="rect">
            <a:avLst/>
          </a:prstGeom>
          <a:noFill/>
        </p:spPr>
        <p:txBody>
          <a:bodyPr wrap="square" rtlCol="1">
            <a:spAutoFit/>
          </a:bodyPr>
          <a:lstStyle/>
          <a:p>
            <a:r>
              <a:rPr lang="en-US" dirty="0" smtClean="0"/>
              <a:t>V</a:t>
            </a:r>
            <a:r>
              <a:rPr lang="en-US" baseline="-25000" dirty="0" smtClean="0"/>
              <a:t>AC</a:t>
            </a:r>
            <a:endParaRPr lang="fa-IR" baseline="-25000" dirty="0"/>
          </a:p>
        </p:txBody>
      </p:sp>
      <p:sp>
        <p:nvSpPr>
          <p:cNvPr id="11" name="TextBox 10"/>
          <p:cNvSpPr txBox="1"/>
          <p:nvPr/>
        </p:nvSpPr>
        <p:spPr>
          <a:xfrm>
            <a:off x="142844" y="5015876"/>
            <a:ext cx="500066" cy="369332"/>
          </a:xfrm>
          <a:prstGeom prst="rect">
            <a:avLst/>
          </a:prstGeom>
          <a:noFill/>
        </p:spPr>
        <p:txBody>
          <a:bodyPr wrap="square" rtlCol="1">
            <a:spAutoFit/>
          </a:bodyPr>
          <a:lstStyle/>
          <a:p>
            <a:r>
              <a:rPr lang="en-US" dirty="0" smtClean="0"/>
              <a:t>I</a:t>
            </a:r>
            <a:endParaRPr lang="fa-IR" dirty="0"/>
          </a:p>
        </p:txBody>
      </p:sp>
      <p:sp>
        <p:nvSpPr>
          <p:cNvPr id="12" name="TextBox 11"/>
          <p:cNvSpPr txBox="1"/>
          <p:nvPr/>
        </p:nvSpPr>
        <p:spPr>
          <a:xfrm>
            <a:off x="191422" y="4429132"/>
            <a:ext cx="500066" cy="369332"/>
          </a:xfrm>
          <a:prstGeom prst="rect">
            <a:avLst/>
          </a:prstGeom>
          <a:noFill/>
        </p:spPr>
        <p:txBody>
          <a:bodyPr wrap="square" rtlCol="1">
            <a:spAutoFit/>
          </a:bodyPr>
          <a:lstStyle/>
          <a:p>
            <a:r>
              <a:rPr lang="en-US" dirty="0" smtClean="0"/>
              <a:t>R</a:t>
            </a:r>
            <a:endParaRPr lang="fa-IR" dirty="0"/>
          </a:p>
        </p:txBody>
      </p:sp>
      <p:sp>
        <p:nvSpPr>
          <p:cNvPr id="13" name="TextBox 12"/>
          <p:cNvSpPr txBox="1"/>
          <p:nvPr/>
        </p:nvSpPr>
        <p:spPr>
          <a:xfrm>
            <a:off x="864844" y="4401750"/>
            <a:ext cx="642942" cy="369332"/>
          </a:xfrm>
          <a:prstGeom prst="rect">
            <a:avLst/>
          </a:prstGeom>
          <a:noFill/>
        </p:spPr>
        <p:txBody>
          <a:bodyPr wrap="square" rtlCol="1">
            <a:spAutoFit/>
          </a:bodyPr>
          <a:lstStyle/>
          <a:p>
            <a:r>
              <a:rPr lang="en-US" dirty="0" smtClean="0"/>
              <a:t>V</a:t>
            </a:r>
            <a:r>
              <a:rPr lang="en-US" baseline="-25000" dirty="0" smtClean="0"/>
              <a:t>DC</a:t>
            </a:r>
            <a:endParaRPr lang="fa-IR" baseline="-25000" dirty="0"/>
          </a:p>
        </p:txBody>
      </p:sp>
      <p:sp>
        <p:nvSpPr>
          <p:cNvPr id="14" name="Oval 13"/>
          <p:cNvSpPr/>
          <p:nvPr/>
        </p:nvSpPr>
        <p:spPr>
          <a:xfrm>
            <a:off x="1214414" y="5500702"/>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Oval 14"/>
          <p:cNvSpPr/>
          <p:nvPr/>
        </p:nvSpPr>
        <p:spPr>
          <a:xfrm>
            <a:off x="1000100" y="5500702"/>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Oval 15"/>
          <p:cNvSpPr/>
          <p:nvPr/>
        </p:nvSpPr>
        <p:spPr>
          <a:xfrm>
            <a:off x="785786" y="5500702"/>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 name="Oval 16"/>
          <p:cNvSpPr/>
          <p:nvPr/>
        </p:nvSpPr>
        <p:spPr>
          <a:xfrm>
            <a:off x="571472" y="5500702"/>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8" name="Freeform 17"/>
          <p:cNvSpPr/>
          <p:nvPr/>
        </p:nvSpPr>
        <p:spPr>
          <a:xfrm>
            <a:off x="1295392" y="5197806"/>
            <a:ext cx="1259840" cy="1122680"/>
          </a:xfrm>
          <a:custGeom>
            <a:avLst/>
            <a:gdLst>
              <a:gd name="connsiteX0" fmla="*/ 0 w 1259840"/>
              <a:gd name="connsiteY0" fmla="*/ 396240 h 1122680"/>
              <a:gd name="connsiteX1" fmla="*/ 45720 w 1259840"/>
              <a:gd name="connsiteY1" fmla="*/ 746760 h 1122680"/>
              <a:gd name="connsiteX2" fmla="*/ 190500 w 1259840"/>
              <a:gd name="connsiteY2" fmla="*/ 952500 h 1122680"/>
              <a:gd name="connsiteX3" fmla="*/ 541020 w 1259840"/>
              <a:gd name="connsiteY3" fmla="*/ 1120140 h 1122680"/>
              <a:gd name="connsiteX4" fmla="*/ 952500 w 1259840"/>
              <a:gd name="connsiteY4" fmla="*/ 967740 h 1122680"/>
              <a:gd name="connsiteX5" fmla="*/ 1211580 w 1259840"/>
              <a:gd name="connsiteY5" fmla="*/ 571500 h 1122680"/>
              <a:gd name="connsiteX6" fmla="*/ 1242060 w 1259840"/>
              <a:gd name="connsiteY6" fmla="*/ 0 h 1122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9840" h="1122680">
                <a:moveTo>
                  <a:pt x="0" y="396240"/>
                </a:moveTo>
                <a:cubicBezTo>
                  <a:pt x="6985" y="525145"/>
                  <a:pt x="13970" y="654050"/>
                  <a:pt x="45720" y="746760"/>
                </a:cubicBezTo>
                <a:cubicBezTo>
                  <a:pt x="77470" y="839470"/>
                  <a:pt x="107950" y="890270"/>
                  <a:pt x="190500" y="952500"/>
                </a:cubicBezTo>
                <a:cubicBezTo>
                  <a:pt x="273050" y="1014730"/>
                  <a:pt x="414020" y="1117600"/>
                  <a:pt x="541020" y="1120140"/>
                </a:cubicBezTo>
                <a:cubicBezTo>
                  <a:pt x="668020" y="1122680"/>
                  <a:pt x="840740" y="1059180"/>
                  <a:pt x="952500" y="967740"/>
                </a:cubicBezTo>
                <a:cubicBezTo>
                  <a:pt x="1064260" y="876300"/>
                  <a:pt x="1163320" y="732790"/>
                  <a:pt x="1211580" y="571500"/>
                </a:cubicBezTo>
                <a:cubicBezTo>
                  <a:pt x="1259840" y="410210"/>
                  <a:pt x="1250950" y="205105"/>
                  <a:pt x="1242060" y="0"/>
                </a:cubicBezTo>
              </a:path>
            </a:pathLst>
          </a:custGeom>
          <a:ln w="31750"/>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9" name="Freeform 18"/>
          <p:cNvSpPr/>
          <p:nvPr/>
        </p:nvSpPr>
        <p:spPr>
          <a:xfrm>
            <a:off x="1021072" y="5258766"/>
            <a:ext cx="2465070" cy="1451610"/>
          </a:xfrm>
          <a:custGeom>
            <a:avLst/>
            <a:gdLst>
              <a:gd name="connsiteX0" fmla="*/ 30480 w 2465070"/>
              <a:gd name="connsiteY0" fmla="*/ 342900 h 1451610"/>
              <a:gd name="connsiteX1" fmla="*/ 60960 w 2465070"/>
              <a:gd name="connsiteY1" fmla="*/ 899160 h 1451610"/>
              <a:gd name="connsiteX2" fmla="*/ 396240 w 2465070"/>
              <a:gd name="connsiteY2" fmla="*/ 1318260 h 1451610"/>
              <a:gd name="connsiteX3" fmla="*/ 1219200 w 2465070"/>
              <a:gd name="connsiteY3" fmla="*/ 1417320 h 1451610"/>
              <a:gd name="connsiteX4" fmla="*/ 1866900 w 2465070"/>
              <a:gd name="connsiteY4" fmla="*/ 1112520 h 1451610"/>
              <a:gd name="connsiteX5" fmla="*/ 2369820 w 2465070"/>
              <a:gd name="connsiteY5" fmla="*/ 609600 h 1451610"/>
              <a:gd name="connsiteX6" fmla="*/ 2438400 w 2465070"/>
              <a:gd name="connsiteY6" fmla="*/ 0 h 14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5070" h="1451610">
                <a:moveTo>
                  <a:pt x="30480" y="342900"/>
                </a:moveTo>
                <a:cubicBezTo>
                  <a:pt x="15240" y="539750"/>
                  <a:pt x="0" y="736600"/>
                  <a:pt x="60960" y="899160"/>
                </a:cubicBezTo>
                <a:cubicBezTo>
                  <a:pt x="121920" y="1061720"/>
                  <a:pt x="203200" y="1231900"/>
                  <a:pt x="396240" y="1318260"/>
                </a:cubicBezTo>
                <a:cubicBezTo>
                  <a:pt x="589280" y="1404620"/>
                  <a:pt x="974090" y="1451610"/>
                  <a:pt x="1219200" y="1417320"/>
                </a:cubicBezTo>
                <a:cubicBezTo>
                  <a:pt x="1464310" y="1383030"/>
                  <a:pt x="1675130" y="1247140"/>
                  <a:pt x="1866900" y="1112520"/>
                </a:cubicBezTo>
                <a:cubicBezTo>
                  <a:pt x="2058670" y="977900"/>
                  <a:pt x="2274570" y="795020"/>
                  <a:pt x="2369820" y="609600"/>
                </a:cubicBezTo>
                <a:cubicBezTo>
                  <a:pt x="2465070" y="424180"/>
                  <a:pt x="2447290" y="109220"/>
                  <a:pt x="2438400" y="0"/>
                </a:cubicBezTo>
              </a:path>
            </a:pathLst>
          </a:cu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20" name="Rectangle 19"/>
          <p:cNvSpPr/>
          <p:nvPr/>
        </p:nvSpPr>
        <p:spPr>
          <a:xfrm>
            <a:off x="2471723" y="4929198"/>
            <a:ext cx="142876" cy="64294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1" name="Rectangle 20"/>
          <p:cNvSpPr/>
          <p:nvPr/>
        </p:nvSpPr>
        <p:spPr>
          <a:xfrm>
            <a:off x="3386129" y="4929198"/>
            <a:ext cx="142876" cy="64294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22" name="Straight Connector 21"/>
          <p:cNvCxnSpPr/>
          <p:nvPr/>
        </p:nvCxnSpPr>
        <p:spPr>
          <a:xfrm rot="5400000">
            <a:off x="2365357" y="4745046"/>
            <a:ext cx="357190" cy="1588"/>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3279762" y="4745046"/>
            <a:ext cx="357190" cy="1588"/>
          </a:xfrm>
          <a:prstGeom prst="line">
            <a:avLst/>
          </a:prstGeom>
          <a:ln w="31750" cap="flat">
            <a:solidFill>
              <a:schemeClr val="bg1">
                <a:lumMod val="65000"/>
              </a:schemeClr>
            </a:solidFill>
            <a:round/>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منبع تغذیه</a:t>
            </a:r>
            <a:endParaRPr lang="fa-IR" dirty="0"/>
          </a:p>
        </p:txBody>
      </p:sp>
      <p:sp>
        <p:nvSpPr>
          <p:cNvPr id="3" name="Content Placeholder 2"/>
          <p:cNvSpPr>
            <a:spLocks noGrp="1"/>
          </p:cNvSpPr>
          <p:nvPr>
            <p:ph sz="quarter" idx="1"/>
          </p:nvPr>
        </p:nvSpPr>
        <p:spPr/>
        <p:txBody>
          <a:bodyPr/>
          <a:lstStyle/>
          <a:p>
            <a:r>
              <a:rPr lang="fa-IR" dirty="0" smtClean="0"/>
              <a:t>منبع تغذیه دارای پیچ تنظیم ولتاژ، پیچ تنظیم دقیق ولتاژ و پیچ تنظیم سقف جریان خروجی است.</a:t>
            </a:r>
          </a:p>
          <a:p>
            <a:r>
              <a:rPr lang="fa-IR" dirty="0" smtClean="0"/>
              <a:t>حتما قبل از اتصال منبع تغذیه به مدار، مقدار ولتاژ آن را صفر کنید.</a:t>
            </a:r>
          </a:p>
          <a:p>
            <a:r>
              <a:rPr lang="fa-IR" dirty="0" smtClean="0"/>
              <a:t>پس از اتصال منبع تغذیه به مدار، ولتاژ منبع تغذیه کمی افت می کند (چرا؟)، بنابراین برای تنظیم دقیق ولتاژ ورودی مدار، بایستی ولتاژ منبع تغذیه را </a:t>
            </a:r>
            <a:r>
              <a:rPr lang="fa-IR" b="1" i="1" dirty="0" smtClean="0"/>
              <a:t>پس</a:t>
            </a:r>
            <a:r>
              <a:rPr lang="fa-IR" dirty="0" smtClean="0"/>
              <a:t> </a:t>
            </a:r>
            <a:r>
              <a:rPr lang="fa-IR" b="1" i="1" dirty="0" smtClean="0"/>
              <a:t>از</a:t>
            </a:r>
            <a:r>
              <a:rPr lang="fa-IR" dirty="0" smtClean="0"/>
              <a:t> اتصال به مدار تنظیم کنید.</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5wآجری.jpg"/>
          <p:cNvPicPr>
            <a:picLocks noChangeAspect="1"/>
          </p:cNvPicPr>
          <p:nvPr/>
        </p:nvPicPr>
        <p:blipFill>
          <a:blip r:embed="rId2" cstate="print"/>
          <a:stretch>
            <a:fillRect/>
          </a:stretch>
        </p:blipFill>
        <p:spPr>
          <a:xfrm>
            <a:off x="3500445" y="928685"/>
            <a:ext cx="2143125" cy="2143125"/>
          </a:xfrm>
          <a:prstGeom prst="rect">
            <a:avLst/>
          </a:prstGeom>
        </p:spPr>
      </p:pic>
      <p:pic>
        <p:nvPicPr>
          <p:cNvPr id="29" name="Picture 28" descr="Resistors.jpg"/>
          <p:cNvPicPr>
            <a:picLocks noChangeAspect="1"/>
          </p:cNvPicPr>
          <p:nvPr/>
        </p:nvPicPr>
        <p:blipFill>
          <a:blip r:embed="rId3" cstate="print">
            <a:lum contrast="30000"/>
          </a:blip>
          <a:stretch>
            <a:fillRect/>
          </a:stretch>
        </p:blipFill>
        <p:spPr>
          <a:xfrm rot="16200000">
            <a:off x="-762393" y="476586"/>
            <a:ext cx="3844054" cy="2747958"/>
          </a:xfrm>
          <a:prstGeom prst="rect">
            <a:avLst/>
          </a:prstGeom>
        </p:spPr>
      </p:pic>
      <p:sp>
        <p:nvSpPr>
          <p:cNvPr id="2" name="Title 1"/>
          <p:cNvSpPr>
            <a:spLocks noGrp="1"/>
          </p:cNvSpPr>
          <p:nvPr>
            <p:ph type="title"/>
          </p:nvPr>
        </p:nvSpPr>
        <p:spPr/>
        <p:txBody>
          <a:bodyPr/>
          <a:lstStyle/>
          <a:p>
            <a:pPr algn="r"/>
            <a:r>
              <a:rPr lang="fa-IR" dirty="0" smtClean="0"/>
              <a:t>مقاومت</a:t>
            </a:r>
            <a:endParaRPr lang="fa-IR" dirty="0"/>
          </a:p>
        </p:txBody>
      </p:sp>
      <p:sp>
        <p:nvSpPr>
          <p:cNvPr id="3" name="Content Placeholder 2"/>
          <p:cNvSpPr>
            <a:spLocks noGrp="1"/>
          </p:cNvSpPr>
          <p:nvPr>
            <p:ph sz="quarter" idx="1"/>
          </p:nvPr>
        </p:nvSpPr>
        <p:spPr/>
        <p:txBody>
          <a:bodyPr/>
          <a:lstStyle/>
          <a:p>
            <a:r>
              <a:rPr lang="fa-IR" dirty="0" smtClean="0"/>
              <a:t>مقاومت آجری</a:t>
            </a:r>
          </a:p>
          <a:p>
            <a:pPr lvl="1"/>
            <a:r>
              <a:rPr lang="fa-IR" dirty="0" smtClean="0"/>
              <a:t>برای توان های زیاد</a:t>
            </a:r>
          </a:p>
          <a:p>
            <a:r>
              <a:rPr lang="fa-IR" dirty="0" smtClean="0"/>
              <a:t>مقاومت کربنی</a:t>
            </a:r>
          </a:p>
          <a:p>
            <a:pPr lvl="1"/>
            <a:r>
              <a:rPr lang="fa-IR" dirty="0" smtClean="0"/>
              <a:t>توان کم (حدود 1 وات) ، متغیر با دما</a:t>
            </a:r>
          </a:p>
          <a:p>
            <a:pPr lvl="1"/>
            <a:r>
              <a:rPr lang="fa-IR" dirty="0" smtClean="0"/>
              <a:t>نحوه خواندن مقدار مقاومت کربنی</a:t>
            </a:r>
          </a:p>
          <a:p>
            <a:pPr lvl="2"/>
            <a:r>
              <a:rPr lang="fa-IR" dirty="0" smtClean="0"/>
              <a:t>ابتدا مقاومت را به گونه ای میگیریم که  رنگ نقره ای یا طلایی آن سمت راست باشد</a:t>
            </a:r>
          </a:p>
          <a:p>
            <a:pPr lvl="2"/>
            <a:endParaRPr lang="fa-IR" dirty="0" smtClean="0"/>
          </a:p>
        </p:txBody>
      </p:sp>
      <p:grpSp>
        <p:nvGrpSpPr>
          <p:cNvPr id="20" name="Group 19"/>
          <p:cNvGrpSpPr/>
          <p:nvPr/>
        </p:nvGrpSpPr>
        <p:grpSpPr>
          <a:xfrm>
            <a:off x="3783189" y="4214024"/>
            <a:ext cx="4500594" cy="858050"/>
            <a:chOff x="3783189" y="3925677"/>
            <a:chExt cx="4500594" cy="858050"/>
          </a:xfrm>
        </p:grpSpPr>
        <p:sp>
          <p:nvSpPr>
            <p:cNvPr id="5" name="Rectangle 4"/>
            <p:cNvSpPr/>
            <p:nvPr/>
          </p:nvSpPr>
          <p:spPr>
            <a:xfrm>
              <a:off x="4426131" y="3925677"/>
              <a:ext cx="3214710" cy="857256"/>
            </a:xfrm>
            <a:prstGeom prst="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7" name="Straight Connector 6"/>
            <p:cNvCxnSpPr/>
            <p:nvPr/>
          </p:nvCxnSpPr>
          <p:spPr>
            <a:xfrm rot="5400000">
              <a:off x="6661975" y="4354305"/>
              <a:ext cx="857256" cy="1588"/>
            </a:xfrm>
            <a:prstGeom prst="line">
              <a:avLst/>
            </a:prstGeom>
            <a:ln w="381000">
              <a:solidFill>
                <a:srgbClr val="CCB4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5234009" y="4353511"/>
              <a:ext cx="857256" cy="1588"/>
            </a:xfrm>
            <a:prstGeom prst="line">
              <a:avLst/>
            </a:prstGeom>
            <a:ln w="381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959022" y="4353511"/>
              <a:ext cx="857256" cy="1588"/>
            </a:xfrm>
            <a:prstGeom prst="line">
              <a:avLst/>
            </a:prstGeom>
            <a:ln w="3810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4519629" y="4353511"/>
              <a:ext cx="857256" cy="1588"/>
            </a:xfrm>
            <a:prstGeom prst="line">
              <a:avLst/>
            </a:prstGeom>
            <a:ln w="3810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3783189" y="4354305"/>
              <a:ext cx="642942" cy="1588"/>
            </a:xfrm>
            <a:prstGeom prst="line">
              <a:avLst/>
            </a:prstGeom>
            <a:ln w="635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7640841" y="4354305"/>
              <a:ext cx="642942" cy="1588"/>
            </a:xfrm>
            <a:prstGeom prst="line">
              <a:avLst/>
            </a:prstGeom>
            <a:ln w="635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3714744" y="5140123"/>
            <a:ext cx="3714776" cy="1003521"/>
            <a:chOff x="3714744" y="4925809"/>
            <a:chExt cx="3714776" cy="1003521"/>
          </a:xfrm>
        </p:grpSpPr>
        <p:cxnSp>
          <p:nvCxnSpPr>
            <p:cNvPr id="21" name="Straight Arrow Connector 20"/>
            <p:cNvCxnSpPr/>
            <p:nvPr/>
          </p:nvCxnSpPr>
          <p:spPr>
            <a:xfrm rot="5400000">
              <a:off x="4768074" y="5103610"/>
              <a:ext cx="357190" cy="15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5482454" y="5103610"/>
              <a:ext cx="357190" cy="15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6196834" y="5103610"/>
              <a:ext cx="357190" cy="15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6912802" y="5103610"/>
              <a:ext cx="357190" cy="15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714744" y="5282999"/>
              <a:ext cx="3714776" cy="646331"/>
            </a:xfrm>
            <a:prstGeom prst="rect">
              <a:avLst/>
            </a:prstGeom>
            <a:noFill/>
          </p:spPr>
          <p:txBody>
            <a:bodyPr wrap="square" rtlCol="1">
              <a:spAutoFit/>
            </a:bodyPr>
            <a:lstStyle/>
            <a:p>
              <a:r>
                <a:rPr lang="fa-IR" sz="3600" dirty="0" smtClean="0"/>
                <a:t>5%    3     2    6</a:t>
              </a:r>
              <a:endParaRPr lang="fa-IR" sz="3600" dirty="0"/>
            </a:p>
          </p:txBody>
        </p:sp>
      </p:grpSp>
      <p:grpSp>
        <p:nvGrpSpPr>
          <p:cNvPr id="30" name="Group 29"/>
          <p:cNvGrpSpPr/>
          <p:nvPr/>
        </p:nvGrpSpPr>
        <p:grpSpPr>
          <a:xfrm>
            <a:off x="3428992" y="6140255"/>
            <a:ext cx="5072098" cy="646331"/>
            <a:chOff x="3143240" y="5929330"/>
            <a:chExt cx="5072098" cy="646331"/>
          </a:xfrm>
        </p:grpSpPr>
        <p:sp>
          <p:nvSpPr>
            <p:cNvPr id="26" name="TextBox 25"/>
            <p:cNvSpPr txBox="1"/>
            <p:nvPr/>
          </p:nvSpPr>
          <p:spPr>
            <a:xfrm>
              <a:off x="3143240" y="5929330"/>
              <a:ext cx="5072098" cy="646331"/>
            </a:xfrm>
            <a:prstGeom prst="rect">
              <a:avLst/>
            </a:prstGeom>
            <a:noFill/>
          </p:spPr>
          <p:txBody>
            <a:bodyPr wrap="square" rtlCol="1">
              <a:spAutoFit/>
            </a:bodyPr>
            <a:lstStyle/>
            <a:p>
              <a:pPr algn="ctr"/>
              <a:r>
                <a:rPr lang="fa-IR" sz="3600" dirty="0" smtClean="0"/>
                <a:t>5%</a:t>
              </a:r>
              <a:r>
                <a:rPr lang="fa-IR" sz="3600" dirty="0" smtClean="0">
                  <a:sym typeface="Symbol"/>
                </a:rPr>
                <a:t>  </a:t>
              </a:r>
              <a:r>
                <a:rPr lang="fa-IR" sz="3600" dirty="0" smtClean="0"/>
                <a:t>62000</a:t>
              </a:r>
              <a:r>
                <a:rPr lang="en-US" sz="3600" dirty="0" smtClean="0"/>
                <a:t>R(</a:t>
              </a:r>
              <a:r>
                <a:rPr lang="fa-IR" sz="3600" dirty="0" smtClean="0">
                  <a:sym typeface="Symbol"/>
                </a:rPr>
                <a:t></a:t>
              </a:r>
              <a:r>
                <a:rPr lang="en-US" sz="3600" dirty="0" smtClean="0"/>
                <a:t>)= </a:t>
              </a:r>
              <a:endParaRPr lang="fa-IR" sz="3600" dirty="0"/>
            </a:p>
          </p:txBody>
        </p:sp>
        <p:sp>
          <p:nvSpPr>
            <p:cNvPr id="27" name="Right Brace 26"/>
            <p:cNvSpPr/>
            <p:nvPr/>
          </p:nvSpPr>
          <p:spPr>
            <a:xfrm rot="16200000">
              <a:off x="6036479" y="5750736"/>
              <a:ext cx="142876" cy="500066"/>
            </a:xfrm>
            <a:prstGeom prst="rightBrace">
              <a:avLst>
                <a:gd name="adj1" fmla="val 54259"/>
                <a:gd name="adj2" fmla="val 50000"/>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slide(fromBottom)">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childTnLst>
                          </p:cTn>
                        </p:par>
                        <p:par>
                          <p:cTn id="22" fill="hold">
                            <p:stCondLst>
                              <p:cond delay="500"/>
                            </p:stCondLst>
                            <p:childTnLst>
                              <p:par>
                                <p:cTn id="23" presetID="12" presetClass="entr" presetSubtype="4"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slide(fromBottom)">
                                      <p:cBhvr>
                                        <p:cTn id="25" dur="500"/>
                                        <p:tgtEl>
                                          <p:spTgt spid="3">
                                            <p:txEl>
                                              <p:pRg st="3" end="3"/>
                                            </p:txEl>
                                          </p:spTgt>
                                        </p:tgtEl>
                                      </p:cBhvr>
                                    </p:animEffect>
                                  </p:childTnLst>
                                </p:cTn>
                              </p:par>
                            </p:childTnLst>
                          </p:cTn>
                        </p:par>
                        <p:par>
                          <p:cTn id="26" fill="hold">
                            <p:stCondLst>
                              <p:cond delay="1000"/>
                            </p:stCondLst>
                            <p:childTnLst>
                              <p:par>
                                <p:cTn id="27" presetID="12" presetClass="entr" presetSubtype="1" fill="hold"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slide(fromTop)">
                                      <p:cBhvr>
                                        <p:cTn id="29" dur="30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slide(fromBottom)">
                                      <p:cBhvr>
                                        <p:cTn id="34" dur="500"/>
                                        <p:tgtEl>
                                          <p:spTgt spid="3">
                                            <p:txEl>
                                              <p:pRg st="4" end="4"/>
                                            </p:txEl>
                                          </p:spTgt>
                                        </p:tgtEl>
                                      </p:cBhvr>
                                    </p:animEffect>
                                  </p:childTnLst>
                                </p:cTn>
                              </p:par>
                              <p:par>
                                <p:cTn id="35" presetID="12" presetClass="entr" presetSubtype="4"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slide(fromBottom)">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slide(fromBottom)">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slide(fromBottom)">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slide(fromBottom)">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ustom 1">
      <a:majorFont>
        <a:latin typeface="Times New Roman"/>
        <a:ea typeface=""/>
        <a:cs typeface="B Nazanin"/>
      </a:majorFont>
      <a:minorFont>
        <a:latin typeface="Times New Roman"/>
        <a:ea typeface=""/>
        <a:cs typeface="B Nazani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3503</TotalTime>
  <Words>1948</Words>
  <Application>Microsoft Office PowerPoint</Application>
  <PresentationFormat>On-screen Show (4:3)</PresentationFormat>
  <Paragraphs>238</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Equity</vt:lpstr>
      <vt:lpstr>آشنایی با قطعات الکترونیکی</vt:lpstr>
      <vt:lpstr>مولتی متر</vt:lpstr>
      <vt:lpstr>کار با مولتی متر</vt:lpstr>
      <vt:lpstr>کار با مولتی متر</vt:lpstr>
      <vt:lpstr>کار با مولتی متر</vt:lpstr>
      <vt:lpstr>کار با مولتی متر</vt:lpstr>
      <vt:lpstr>کار با مولتی متر</vt:lpstr>
      <vt:lpstr>منبع تغذیه</vt:lpstr>
      <vt:lpstr>مقاومت</vt:lpstr>
      <vt:lpstr>مفهوم هر رنگ برای خواندن مقدار مقاومت</vt:lpstr>
      <vt:lpstr>تمرین!</vt:lpstr>
      <vt:lpstr>تمرین!</vt:lpstr>
      <vt:lpstr>نکاتی در استفاده از مقاومت ها</vt:lpstr>
      <vt:lpstr>مقاومت متغیر</vt:lpstr>
      <vt:lpstr>خازن</vt:lpstr>
      <vt:lpstr>خازن</vt:lpstr>
      <vt:lpstr>خازن</vt:lpstr>
      <vt:lpstr>نحوه خواندن مقدار خازن</vt:lpstr>
      <vt:lpstr>نحوه خواندن مقدار خازن</vt:lpstr>
      <vt:lpstr>نحوه خواندن مقدار خازن</vt:lpstr>
      <vt:lpstr>دیودها</vt:lpstr>
      <vt:lpstr>دیودهای نوری</vt:lpstr>
      <vt:lpstr>دیودهای یکسو کننده</vt:lpstr>
      <vt:lpstr>تشخیص سالم بودن دیود</vt:lpstr>
      <vt:lpstr>ترانزیستور BJT (Bipolar Junction Transistors)</vt:lpstr>
      <vt:lpstr>ترانزیستور BJT</vt:lpstr>
      <vt:lpstr>انواع ترانزیستور BJT</vt:lpstr>
      <vt:lpstr>تشخیص پایه های ترانزیستور (راه سخت!)</vt:lpstr>
      <vt:lpstr>تشخیص پایه های ترانزیستور (راه آسان!)</vt:lpstr>
      <vt:lpstr>تست ترانزیستور</vt:lpstr>
      <vt:lpstr>BreadBoard</vt:lpstr>
      <vt:lpstr>کار با اسیلوسکوپ</vt:lpstr>
      <vt:lpstr>نکاتی در رابطه با کار در آزمایشگاه</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آشنایی با قطعات الکترونیکی</dc:title>
  <dc:creator>Lenovo S10e</dc:creator>
  <cp:lastModifiedBy>Hardware</cp:lastModifiedBy>
  <cp:revision>160</cp:revision>
  <dcterms:created xsi:type="dcterms:W3CDTF">2011-10-06T04:08:55Z</dcterms:created>
  <dcterms:modified xsi:type="dcterms:W3CDTF">2019-06-12T09:26:18Z</dcterms:modified>
</cp:coreProperties>
</file>